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60" r:id="rId5"/>
    <p:sldId id="261" r:id="rId6"/>
    <p:sldId id="262" r:id="rId7"/>
    <p:sldId id="263" r:id="rId8"/>
    <p:sldId id="267" r:id="rId9"/>
    <p:sldId id="266" r:id="rId10"/>
    <p:sldId id="265" r:id="rId11"/>
    <p:sldId id="264" r:id="rId12"/>
    <p:sldId id="268" r:id="rId13"/>
    <p:sldId id="270" r:id="rId14"/>
    <p:sldId id="269" r:id="rId15"/>
    <p:sldId id="271" r:id="rId16"/>
    <p:sldId id="273" r:id="rId17"/>
    <p:sldId id="274" r:id="rId18"/>
    <p:sldId id="275" r:id="rId19"/>
    <p:sldId id="278" r:id="rId20"/>
    <p:sldId id="279" r:id="rId21"/>
    <p:sldId id="259" r:id="rId22"/>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1"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C6682A-53F7-46AB-8612-21301D775718}"/>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D92EF431-F0B9-4B58-8028-57DE2DE124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159B3198-5BD0-4460-9C21-277C7EAFB856}"/>
              </a:ext>
            </a:extLst>
          </p:cNvPr>
          <p:cNvSpPr>
            <a:spLocks noGrp="1"/>
          </p:cNvSpPr>
          <p:nvPr>
            <p:ph type="dt" sz="half" idx="10"/>
          </p:nvPr>
        </p:nvSpPr>
        <p:spPr/>
        <p:txBody>
          <a:bodyPr/>
          <a:lstStyle/>
          <a:p>
            <a:fld id="{4ED2471E-82FE-4045-A348-E60BB76A28A0}" type="datetimeFigureOut">
              <a:rPr lang="es-CO" smtClean="0"/>
              <a:t>2/09/2019</a:t>
            </a:fld>
            <a:endParaRPr lang="es-CO"/>
          </a:p>
        </p:txBody>
      </p:sp>
      <p:sp>
        <p:nvSpPr>
          <p:cNvPr id="5" name="Marcador de pie de página 4">
            <a:extLst>
              <a:ext uri="{FF2B5EF4-FFF2-40B4-BE49-F238E27FC236}">
                <a16:creationId xmlns:a16="http://schemas.microsoft.com/office/drawing/2014/main" id="{00332ECD-B69D-4F24-98E8-2EFECA7A787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D7290A7D-8B6C-420D-A380-0AA9135300B3}"/>
              </a:ext>
            </a:extLst>
          </p:cNvPr>
          <p:cNvSpPr>
            <a:spLocks noGrp="1"/>
          </p:cNvSpPr>
          <p:nvPr>
            <p:ph type="sldNum" sz="quarter" idx="12"/>
          </p:nvPr>
        </p:nvSpPr>
        <p:spPr/>
        <p:txBody>
          <a:bodyPr/>
          <a:lstStyle/>
          <a:p>
            <a:fld id="{58EBEF37-A96B-475E-918F-68FA1FEA150F}" type="slidenum">
              <a:rPr lang="es-CO" smtClean="0"/>
              <a:t>‹Nº›</a:t>
            </a:fld>
            <a:endParaRPr lang="es-CO"/>
          </a:p>
        </p:txBody>
      </p:sp>
    </p:spTree>
    <p:extLst>
      <p:ext uri="{BB962C8B-B14F-4D97-AF65-F5344CB8AC3E}">
        <p14:creationId xmlns:p14="http://schemas.microsoft.com/office/powerpoint/2010/main" val="4267690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7FCDE8-593E-4706-8C6D-8E093880145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8678FB4A-244B-4E41-850C-B32922050F33}"/>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70C47724-912B-4FBD-AAC6-B8D011C6917B}"/>
              </a:ext>
            </a:extLst>
          </p:cNvPr>
          <p:cNvSpPr>
            <a:spLocks noGrp="1"/>
          </p:cNvSpPr>
          <p:nvPr>
            <p:ph type="dt" sz="half" idx="10"/>
          </p:nvPr>
        </p:nvSpPr>
        <p:spPr/>
        <p:txBody>
          <a:bodyPr/>
          <a:lstStyle/>
          <a:p>
            <a:fld id="{4ED2471E-82FE-4045-A348-E60BB76A28A0}" type="datetimeFigureOut">
              <a:rPr lang="es-CO" smtClean="0"/>
              <a:t>2/09/2019</a:t>
            </a:fld>
            <a:endParaRPr lang="es-CO"/>
          </a:p>
        </p:txBody>
      </p:sp>
      <p:sp>
        <p:nvSpPr>
          <p:cNvPr id="5" name="Marcador de pie de página 4">
            <a:extLst>
              <a:ext uri="{FF2B5EF4-FFF2-40B4-BE49-F238E27FC236}">
                <a16:creationId xmlns:a16="http://schemas.microsoft.com/office/drawing/2014/main" id="{43C05AA9-A481-4BB4-AC3F-07CD30178232}"/>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FC036D92-2B8D-4415-9D75-92066FBAA53D}"/>
              </a:ext>
            </a:extLst>
          </p:cNvPr>
          <p:cNvSpPr>
            <a:spLocks noGrp="1"/>
          </p:cNvSpPr>
          <p:nvPr>
            <p:ph type="sldNum" sz="quarter" idx="12"/>
          </p:nvPr>
        </p:nvSpPr>
        <p:spPr/>
        <p:txBody>
          <a:bodyPr/>
          <a:lstStyle/>
          <a:p>
            <a:fld id="{58EBEF37-A96B-475E-918F-68FA1FEA150F}" type="slidenum">
              <a:rPr lang="es-CO" smtClean="0"/>
              <a:t>‹Nº›</a:t>
            </a:fld>
            <a:endParaRPr lang="es-CO"/>
          </a:p>
        </p:txBody>
      </p:sp>
    </p:spTree>
    <p:extLst>
      <p:ext uri="{BB962C8B-B14F-4D97-AF65-F5344CB8AC3E}">
        <p14:creationId xmlns:p14="http://schemas.microsoft.com/office/powerpoint/2010/main" val="11883802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F871E534-9A89-45AA-A0A7-8C47A82530F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76713BE9-A3FA-48A8-818E-82A81DB592BB}"/>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7E530620-35E6-4D70-8CE2-CB6230543E11}"/>
              </a:ext>
            </a:extLst>
          </p:cNvPr>
          <p:cNvSpPr>
            <a:spLocks noGrp="1"/>
          </p:cNvSpPr>
          <p:nvPr>
            <p:ph type="dt" sz="half" idx="10"/>
          </p:nvPr>
        </p:nvSpPr>
        <p:spPr/>
        <p:txBody>
          <a:bodyPr/>
          <a:lstStyle/>
          <a:p>
            <a:fld id="{4ED2471E-82FE-4045-A348-E60BB76A28A0}" type="datetimeFigureOut">
              <a:rPr lang="es-CO" smtClean="0"/>
              <a:t>2/09/2019</a:t>
            </a:fld>
            <a:endParaRPr lang="es-CO"/>
          </a:p>
        </p:txBody>
      </p:sp>
      <p:sp>
        <p:nvSpPr>
          <p:cNvPr id="5" name="Marcador de pie de página 4">
            <a:extLst>
              <a:ext uri="{FF2B5EF4-FFF2-40B4-BE49-F238E27FC236}">
                <a16:creationId xmlns:a16="http://schemas.microsoft.com/office/drawing/2014/main" id="{41D3DA34-2415-4CD3-BF7D-E200BE6EEE4B}"/>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E0E8DB8-5890-4AED-A02F-D5DC08F67C97}"/>
              </a:ext>
            </a:extLst>
          </p:cNvPr>
          <p:cNvSpPr>
            <a:spLocks noGrp="1"/>
          </p:cNvSpPr>
          <p:nvPr>
            <p:ph type="sldNum" sz="quarter" idx="12"/>
          </p:nvPr>
        </p:nvSpPr>
        <p:spPr/>
        <p:txBody>
          <a:bodyPr/>
          <a:lstStyle/>
          <a:p>
            <a:fld id="{58EBEF37-A96B-475E-918F-68FA1FEA150F}" type="slidenum">
              <a:rPr lang="es-CO" smtClean="0"/>
              <a:t>‹Nº›</a:t>
            </a:fld>
            <a:endParaRPr lang="es-CO"/>
          </a:p>
        </p:txBody>
      </p:sp>
    </p:spTree>
    <p:extLst>
      <p:ext uri="{BB962C8B-B14F-4D97-AF65-F5344CB8AC3E}">
        <p14:creationId xmlns:p14="http://schemas.microsoft.com/office/powerpoint/2010/main" val="3222748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F45A6C-4882-4D8E-823A-D642855B512C}"/>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FA00F67E-280A-4953-BDBC-5C43263998CD}"/>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84D077D1-F991-441B-8971-D6A9F320BC7A}"/>
              </a:ext>
            </a:extLst>
          </p:cNvPr>
          <p:cNvSpPr>
            <a:spLocks noGrp="1"/>
          </p:cNvSpPr>
          <p:nvPr>
            <p:ph type="dt" sz="half" idx="10"/>
          </p:nvPr>
        </p:nvSpPr>
        <p:spPr/>
        <p:txBody>
          <a:bodyPr/>
          <a:lstStyle/>
          <a:p>
            <a:fld id="{4ED2471E-82FE-4045-A348-E60BB76A28A0}" type="datetimeFigureOut">
              <a:rPr lang="es-CO" smtClean="0"/>
              <a:t>2/09/2019</a:t>
            </a:fld>
            <a:endParaRPr lang="es-CO"/>
          </a:p>
        </p:txBody>
      </p:sp>
      <p:sp>
        <p:nvSpPr>
          <p:cNvPr id="5" name="Marcador de pie de página 4">
            <a:extLst>
              <a:ext uri="{FF2B5EF4-FFF2-40B4-BE49-F238E27FC236}">
                <a16:creationId xmlns:a16="http://schemas.microsoft.com/office/drawing/2014/main" id="{7B73514C-D562-40CD-98C4-6769017FB11B}"/>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3C217BB5-56BB-4464-9A65-EFCEB216E9B1}"/>
              </a:ext>
            </a:extLst>
          </p:cNvPr>
          <p:cNvSpPr>
            <a:spLocks noGrp="1"/>
          </p:cNvSpPr>
          <p:nvPr>
            <p:ph type="sldNum" sz="quarter" idx="12"/>
          </p:nvPr>
        </p:nvSpPr>
        <p:spPr/>
        <p:txBody>
          <a:bodyPr/>
          <a:lstStyle/>
          <a:p>
            <a:fld id="{58EBEF37-A96B-475E-918F-68FA1FEA150F}" type="slidenum">
              <a:rPr lang="es-CO" smtClean="0"/>
              <a:t>‹Nº›</a:t>
            </a:fld>
            <a:endParaRPr lang="es-CO"/>
          </a:p>
        </p:txBody>
      </p:sp>
    </p:spTree>
    <p:extLst>
      <p:ext uri="{BB962C8B-B14F-4D97-AF65-F5344CB8AC3E}">
        <p14:creationId xmlns:p14="http://schemas.microsoft.com/office/powerpoint/2010/main" val="3373533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9C2E45-C734-49E1-B3EC-246469B5FE5F}"/>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B584274A-6757-40C5-B814-75EA3BCF27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F1CBA1AA-8114-4DAA-A957-078F75649ACD}"/>
              </a:ext>
            </a:extLst>
          </p:cNvPr>
          <p:cNvSpPr>
            <a:spLocks noGrp="1"/>
          </p:cNvSpPr>
          <p:nvPr>
            <p:ph type="dt" sz="half" idx="10"/>
          </p:nvPr>
        </p:nvSpPr>
        <p:spPr/>
        <p:txBody>
          <a:bodyPr/>
          <a:lstStyle/>
          <a:p>
            <a:fld id="{4ED2471E-82FE-4045-A348-E60BB76A28A0}" type="datetimeFigureOut">
              <a:rPr lang="es-CO" smtClean="0"/>
              <a:t>2/09/2019</a:t>
            </a:fld>
            <a:endParaRPr lang="es-CO"/>
          </a:p>
        </p:txBody>
      </p:sp>
      <p:sp>
        <p:nvSpPr>
          <p:cNvPr id="5" name="Marcador de pie de página 4">
            <a:extLst>
              <a:ext uri="{FF2B5EF4-FFF2-40B4-BE49-F238E27FC236}">
                <a16:creationId xmlns:a16="http://schemas.microsoft.com/office/drawing/2014/main" id="{9BA1403D-31A9-4C10-B738-27981330D1CB}"/>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7F6EF8F2-1A51-49BD-8CE9-71D5E9EFD688}"/>
              </a:ext>
            </a:extLst>
          </p:cNvPr>
          <p:cNvSpPr>
            <a:spLocks noGrp="1"/>
          </p:cNvSpPr>
          <p:nvPr>
            <p:ph type="sldNum" sz="quarter" idx="12"/>
          </p:nvPr>
        </p:nvSpPr>
        <p:spPr/>
        <p:txBody>
          <a:bodyPr/>
          <a:lstStyle/>
          <a:p>
            <a:fld id="{58EBEF37-A96B-475E-918F-68FA1FEA150F}" type="slidenum">
              <a:rPr lang="es-CO" smtClean="0"/>
              <a:t>‹Nº›</a:t>
            </a:fld>
            <a:endParaRPr lang="es-CO"/>
          </a:p>
        </p:txBody>
      </p:sp>
    </p:spTree>
    <p:extLst>
      <p:ext uri="{BB962C8B-B14F-4D97-AF65-F5344CB8AC3E}">
        <p14:creationId xmlns:p14="http://schemas.microsoft.com/office/powerpoint/2010/main" val="2806271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CE80E7-0917-4209-A312-0E83B63138E8}"/>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A101D7CA-4B86-492A-934F-DDF0AB425EEC}"/>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58554CE1-7916-46FB-AEF9-4090CE2EFC37}"/>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40B04FBB-FA2C-4E0F-870C-4EA776DFC6B5}"/>
              </a:ext>
            </a:extLst>
          </p:cNvPr>
          <p:cNvSpPr>
            <a:spLocks noGrp="1"/>
          </p:cNvSpPr>
          <p:nvPr>
            <p:ph type="dt" sz="half" idx="10"/>
          </p:nvPr>
        </p:nvSpPr>
        <p:spPr/>
        <p:txBody>
          <a:bodyPr/>
          <a:lstStyle/>
          <a:p>
            <a:fld id="{4ED2471E-82FE-4045-A348-E60BB76A28A0}" type="datetimeFigureOut">
              <a:rPr lang="es-CO" smtClean="0"/>
              <a:t>2/09/2019</a:t>
            </a:fld>
            <a:endParaRPr lang="es-CO"/>
          </a:p>
        </p:txBody>
      </p:sp>
      <p:sp>
        <p:nvSpPr>
          <p:cNvPr id="6" name="Marcador de pie de página 5">
            <a:extLst>
              <a:ext uri="{FF2B5EF4-FFF2-40B4-BE49-F238E27FC236}">
                <a16:creationId xmlns:a16="http://schemas.microsoft.com/office/drawing/2014/main" id="{5421E4C2-3D77-44D7-8E83-4A1E2829F42E}"/>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55F1FF6F-9ED6-42E2-A231-76699D52DCE5}"/>
              </a:ext>
            </a:extLst>
          </p:cNvPr>
          <p:cNvSpPr>
            <a:spLocks noGrp="1"/>
          </p:cNvSpPr>
          <p:nvPr>
            <p:ph type="sldNum" sz="quarter" idx="12"/>
          </p:nvPr>
        </p:nvSpPr>
        <p:spPr/>
        <p:txBody>
          <a:bodyPr/>
          <a:lstStyle/>
          <a:p>
            <a:fld id="{58EBEF37-A96B-475E-918F-68FA1FEA150F}" type="slidenum">
              <a:rPr lang="es-CO" smtClean="0"/>
              <a:t>‹Nº›</a:t>
            </a:fld>
            <a:endParaRPr lang="es-CO"/>
          </a:p>
        </p:txBody>
      </p:sp>
    </p:spTree>
    <p:extLst>
      <p:ext uri="{BB962C8B-B14F-4D97-AF65-F5344CB8AC3E}">
        <p14:creationId xmlns:p14="http://schemas.microsoft.com/office/powerpoint/2010/main" val="3045014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18BE17-DDB1-4415-8E94-86710C3B9DC5}"/>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85783250-99D8-4D0A-9C16-376FB29EA5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69539B7B-BC79-4396-9802-52A5F1551C32}"/>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136F9E8D-92AA-4453-9B58-F0E4EE07DC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506020E1-CCC8-427B-BEB0-0B678F811A4B}"/>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F90509E0-F9EF-4D04-9687-8879901FC7F4}"/>
              </a:ext>
            </a:extLst>
          </p:cNvPr>
          <p:cNvSpPr>
            <a:spLocks noGrp="1"/>
          </p:cNvSpPr>
          <p:nvPr>
            <p:ph type="dt" sz="half" idx="10"/>
          </p:nvPr>
        </p:nvSpPr>
        <p:spPr/>
        <p:txBody>
          <a:bodyPr/>
          <a:lstStyle/>
          <a:p>
            <a:fld id="{4ED2471E-82FE-4045-A348-E60BB76A28A0}" type="datetimeFigureOut">
              <a:rPr lang="es-CO" smtClean="0"/>
              <a:t>2/09/2019</a:t>
            </a:fld>
            <a:endParaRPr lang="es-CO"/>
          </a:p>
        </p:txBody>
      </p:sp>
      <p:sp>
        <p:nvSpPr>
          <p:cNvPr id="8" name="Marcador de pie de página 7">
            <a:extLst>
              <a:ext uri="{FF2B5EF4-FFF2-40B4-BE49-F238E27FC236}">
                <a16:creationId xmlns:a16="http://schemas.microsoft.com/office/drawing/2014/main" id="{E4EF5F01-D4D1-46D4-A69A-EE393B3FEDAD}"/>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2A4B743C-D39F-462A-8201-51A279EEBC63}"/>
              </a:ext>
            </a:extLst>
          </p:cNvPr>
          <p:cNvSpPr>
            <a:spLocks noGrp="1"/>
          </p:cNvSpPr>
          <p:nvPr>
            <p:ph type="sldNum" sz="quarter" idx="12"/>
          </p:nvPr>
        </p:nvSpPr>
        <p:spPr/>
        <p:txBody>
          <a:bodyPr/>
          <a:lstStyle/>
          <a:p>
            <a:fld id="{58EBEF37-A96B-475E-918F-68FA1FEA150F}" type="slidenum">
              <a:rPr lang="es-CO" smtClean="0"/>
              <a:t>‹Nº›</a:t>
            </a:fld>
            <a:endParaRPr lang="es-CO"/>
          </a:p>
        </p:txBody>
      </p:sp>
    </p:spTree>
    <p:extLst>
      <p:ext uri="{BB962C8B-B14F-4D97-AF65-F5344CB8AC3E}">
        <p14:creationId xmlns:p14="http://schemas.microsoft.com/office/powerpoint/2010/main" val="3316328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10D39B-E0D1-4724-AF8B-BD2275A089B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2EB6363-F671-40DA-8F9D-83806A156EB3}"/>
              </a:ext>
            </a:extLst>
          </p:cNvPr>
          <p:cNvSpPr>
            <a:spLocks noGrp="1"/>
          </p:cNvSpPr>
          <p:nvPr>
            <p:ph type="dt" sz="half" idx="10"/>
          </p:nvPr>
        </p:nvSpPr>
        <p:spPr/>
        <p:txBody>
          <a:bodyPr/>
          <a:lstStyle/>
          <a:p>
            <a:fld id="{4ED2471E-82FE-4045-A348-E60BB76A28A0}" type="datetimeFigureOut">
              <a:rPr lang="es-CO" smtClean="0"/>
              <a:t>2/09/2019</a:t>
            </a:fld>
            <a:endParaRPr lang="es-CO"/>
          </a:p>
        </p:txBody>
      </p:sp>
      <p:sp>
        <p:nvSpPr>
          <p:cNvPr id="4" name="Marcador de pie de página 3">
            <a:extLst>
              <a:ext uri="{FF2B5EF4-FFF2-40B4-BE49-F238E27FC236}">
                <a16:creationId xmlns:a16="http://schemas.microsoft.com/office/drawing/2014/main" id="{652961B3-E20E-4FAA-A57D-3BEF2E04B1F0}"/>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17606972-FF56-4699-B197-442C4F7D2825}"/>
              </a:ext>
            </a:extLst>
          </p:cNvPr>
          <p:cNvSpPr>
            <a:spLocks noGrp="1"/>
          </p:cNvSpPr>
          <p:nvPr>
            <p:ph type="sldNum" sz="quarter" idx="12"/>
          </p:nvPr>
        </p:nvSpPr>
        <p:spPr/>
        <p:txBody>
          <a:bodyPr/>
          <a:lstStyle/>
          <a:p>
            <a:fld id="{58EBEF37-A96B-475E-918F-68FA1FEA150F}" type="slidenum">
              <a:rPr lang="es-CO" smtClean="0"/>
              <a:t>‹Nº›</a:t>
            </a:fld>
            <a:endParaRPr lang="es-CO"/>
          </a:p>
        </p:txBody>
      </p:sp>
    </p:spTree>
    <p:extLst>
      <p:ext uri="{BB962C8B-B14F-4D97-AF65-F5344CB8AC3E}">
        <p14:creationId xmlns:p14="http://schemas.microsoft.com/office/powerpoint/2010/main" val="3392810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D078372-5333-41B9-B01D-0CDA8701AC9D}"/>
              </a:ext>
            </a:extLst>
          </p:cNvPr>
          <p:cNvSpPr>
            <a:spLocks noGrp="1"/>
          </p:cNvSpPr>
          <p:nvPr>
            <p:ph type="dt" sz="half" idx="10"/>
          </p:nvPr>
        </p:nvSpPr>
        <p:spPr/>
        <p:txBody>
          <a:bodyPr/>
          <a:lstStyle/>
          <a:p>
            <a:fld id="{4ED2471E-82FE-4045-A348-E60BB76A28A0}" type="datetimeFigureOut">
              <a:rPr lang="es-CO" smtClean="0"/>
              <a:t>2/09/2019</a:t>
            </a:fld>
            <a:endParaRPr lang="es-CO"/>
          </a:p>
        </p:txBody>
      </p:sp>
      <p:sp>
        <p:nvSpPr>
          <p:cNvPr id="3" name="Marcador de pie de página 2">
            <a:extLst>
              <a:ext uri="{FF2B5EF4-FFF2-40B4-BE49-F238E27FC236}">
                <a16:creationId xmlns:a16="http://schemas.microsoft.com/office/drawing/2014/main" id="{1A83FE3B-2A67-4F19-B1E1-E1A3418828A9}"/>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1AF203B9-E713-4DB9-A788-A470909143E0}"/>
              </a:ext>
            </a:extLst>
          </p:cNvPr>
          <p:cNvSpPr>
            <a:spLocks noGrp="1"/>
          </p:cNvSpPr>
          <p:nvPr>
            <p:ph type="sldNum" sz="quarter" idx="12"/>
          </p:nvPr>
        </p:nvSpPr>
        <p:spPr/>
        <p:txBody>
          <a:bodyPr/>
          <a:lstStyle/>
          <a:p>
            <a:fld id="{58EBEF37-A96B-475E-918F-68FA1FEA150F}" type="slidenum">
              <a:rPr lang="es-CO" smtClean="0"/>
              <a:t>‹Nº›</a:t>
            </a:fld>
            <a:endParaRPr lang="es-CO"/>
          </a:p>
        </p:txBody>
      </p:sp>
    </p:spTree>
    <p:extLst>
      <p:ext uri="{BB962C8B-B14F-4D97-AF65-F5344CB8AC3E}">
        <p14:creationId xmlns:p14="http://schemas.microsoft.com/office/powerpoint/2010/main" val="234033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28B267-7352-4A06-BB4E-EE4C890FA42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A488DFB6-D4CE-44B7-B9FD-BBD48294CF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DE464A5B-C6B0-4690-908A-0CEAB9B89D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E6EA6C73-99BF-4539-8CD0-4AAF4B063B2B}"/>
              </a:ext>
            </a:extLst>
          </p:cNvPr>
          <p:cNvSpPr>
            <a:spLocks noGrp="1"/>
          </p:cNvSpPr>
          <p:nvPr>
            <p:ph type="dt" sz="half" idx="10"/>
          </p:nvPr>
        </p:nvSpPr>
        <p:spPr/>
        <p:txBody>
          <a:bodyPr/>
          <a:lstStyle/>
          <a:p>
            <a:fld id="{4ED2471E-82FE-4045-A348-E60BB76A28A0}" type="datetimeFigureOut">
              <a:rPr lang="es-CO" smtClean="0"/>
              <a:t>2/09/2019</a:t>
            </a:fld>
            <a:endParaRPr lang="es-CO"/>
          </a:p>
        </p:txBody>
      </p:sp>
      <p:sp>
        <p:nvSpPr>
          <p:cNvPr id="6" name="Marcador de pie de página 5">
            <a:extLst>
              <a:ext uri="{FF2B5EF4-FFF2-40B4-BE49-F238E27FC236}">
                <a16:creationId xmlns:a16="http://schemas.microsoft.com/office/drawing/2014/main" id="{7A8C0756-3FC9-41DF-8146-8C90DBB8876F}"/>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9A7F06F3-483C-4E4C-BDD7-FC185EDD7F77}"/>
              </a:ext>
            </a:extLst>
          </p:cNvPr>
          <p:cNvSpPr>
            <a:spLocks noGrp="1"/>
          </p:cNvSpPr>
          <p:nvPr>
            <p:ph type="sldNum" sz="quarter" idx="12"/>
          </p:nvPr>
        </p:nvSpPr>
        <p:spPr/>
        <p:txBody>
          <a:bodyPr/>
          <a:lstStyle/>
          <a:p>
            <a:fld id="{58EBEF37-A96B-475E-918F-68FA1FEA150F}" type="slidenum">
              <a:rPr lang="es-CO" smtClean="0"/>
              <a:t>‹Nº›</a:t>
            </a:fld>
            <a:endParaRPr lang="es-CO"/>
          </a:p>
        </p:txBody>
      </p:sp>
    </p:spTree>
    <p:extLst>
      <p:ext uri="{BB962C8B-B14F-4D97-AF65-F5344CB8AC3E}">
        <p14:creationId xmlns:p14="http://schemas.microsoft.com/office/powerpoint/2010/main" val="201269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2AD97E-870E-4701-A7AF-38B203A5DE6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91AC1099-912F-4780-97E1-47A0D68AD5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3FAF7FAD-FF9A-4D9D-8782-088981F22B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EF741EDE-3393-4CB4-A890-D78B90F896D0}"/>
              </a:ext>
            </a:extLst>
          </p:cNvPr>
          <p:cNvSpPr>
            <a:spLocks noGrp="1"/>
          </p:cNvSpPr>
          <p:nvPr>
            <p:ph type="dt" sz="half" idx="10"/>
          </p:nvPr>
        </p:nvSpPr>
        <p:spPr/>
        <p:txBody>
          <a:bodyPr/>
          <a:lstStyle/>
          <a:p>
            <a:fld id="{4ED2471E-82FE-4045-A348-E60BB76A28A0}" type="datetimeFigureOut">
              <a:rPr lang="es-CO" smtClean="0"/>
              <a:t>2/09/2019</a:t>
            </a:fld>
            <a:endParaRPr lang="es-CO"/>
          </a:p>
        </p:txBody>
      </p:sp>
      <p:sp>
        <p:nvSpPr>
          <p:cNvPr id="6" name="Marcador de pie de página 5">
            <a:extLst>
              <a:ext uri="{FF2B5EF4-FFF2-40B4-BE49-F238E27FC236}">
                <a16:creationId xmlns:a16="http://schemas.microsoft.com/office/drawing/2014/main" id="{357B92B4-9051-4FE1-9F17-7A3BDEB2FFD1}"/>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DDA41AB0-037C-4915-BC15-3AF05E4193DA}"/>
              </a:ext>
            </a:extLst>
          </p:cNvPr>
          <p:cNvSpPr>
            <a:spLocks noGrp="1"/>
          </p:cNvSpPr>
          <p:nvPr>
            <p:ph type="sldNum" sz="quarter" idx="12"/>
          </p:nvPr>
        </p:nvSpPr>
        <p:spPr/>
        <p:txBody>
          <a:bodyPr/>
          <a:lstStyle/>
          <a:p>
            <a:fld id="{58EBEF37-A96B-475E-918F-68FA1FEA150F}" type="slidenum">
              <a:rPr lang="es-CO" smtClean="0"/>
              <a:t>‹Nº›</a:t>
            </a:fld>
            <a:endParaRPr lang="es-CO"/>
          </a:p>
        </p:txBody>
      </p:sp>
    </p:spTree>
    <p:extLst>
      <p:ext uri="{BB962C8B-B14F-4D97-AF65-F5344CB8AC3E}">
        <p14:creationId xmlns:p14="http://schemas.microsoft.com/office/powerpoint/2010/main" val="4198831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AA88BF0-C585-4FF9-B07F-0A4BEAC615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75B2197C-1148-418A-BB8A-0D2F457734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819669E-8EAF-457E-BEA6-3032E09F72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D2471E-82FE-4045-A348-E60BB76A28A0}" type="datetimeFigureOut">
              <a:rPr lang="es-CO" smtClean="0"/>
              <a:t>2/09/2019</a:t>
            </a:fld>
            <a:endParaRPr lang="es-CO"/>
          </a:p>
        </p:txBody>
      </p:sp>
      <p:sp>
        <p:nvSpPr>
          <p:cNvPr id="5" name="Marcador de pie de página 4">
            <a:extLst>
              <a:ext uri="{FF2B5EF4-FFF2-40B4-BE49-F238E27FC236}">
                <a16:creationId xmlns:a16="http://schemas.microsoft.com/office/drawing/2014/main" id="{51944FEA-67D2-4FF0-AFE2-DCD73DCB9F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EDDFE17-18CF-4EE9-9F8D-DF7AAF22D6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EBEF37-A96B-475E-918F-68FA1FEA150F}" type="slidenum">
              <a:rPr lang="es-CO" smtClean="0"/>
              <a:t>‹Nº›</a:t>
            </a:fld>
            <a:endParaRPr lang="es-CO"/>
          </a:p>
        </p:txBody>
      </p:sp>
    </p:spTree>
    <p:extLst>
      <p:ext uri="{BB962C8B-B14F-4D97-AF65-F5344CB8AC3E}">
        <p14:creationId xmlns:p14="http://schemas.microsoft.com/office/powerpoint/2010/main" val="25308319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youtube.com/watch?v=Ll5rhCFswns"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hyperlink" Target="https://www.synology.com/en-us/products/SA3400#specs"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670037D-C78E-483B-B948-8F2C50DF82B0}"/>
              </a:ext>
            </a:extLst>
          </p:cNvPr>
          <p:cNvPicPr>
            <a:picLocks noChangeAspect="1"/>
          </p:cNvPicPr>
          <p:nvPr/>
        </p:nvPicPr>
        <p:blipFill>
          <a:blip r:embed="rId2"/>
          <a:stretch>
            <a:fillRect/>
          </a:stretch>
        </p:blipFill>
        <p:spPr>
          <a:xfrm>
            <a:off x="13252" y="5840896"/>
            <a:ext cx="3371850" cy="990600"/>
          </a:xfrm>
          <a:prstGeom prst="rect">
            <a:avLst/>
          </a:prstGeom>
        </p:spPr>
      </p:pic>
      <p:sp>
        <p:nvSpPr>
          <p:cNvPr id="13" name="Rectángulo 12">
            <a:extLst>
              <a:ext uri="{FF2B5EF4-FFF2-40B4-BE49-F238E27FC236}">
                <a16:creationId xmlns:a16="http://schemas.microsoft.com/office/drawing/2014/main" id="{32A72298-3AF4-4DAE-B450-09F5C6886A7B}"/>
              </a:ext>
            </a:extLst>
          </p:cNvPr>
          <p:cNvSpPr/>
          <p:nvPr/>
        </p:nvSpPr>
        <p:spPr>
          <a:xfrm>
            <a:off x="278295" y="310311"/>
            <a:ext cx="11688416" cy="828945"/>
          </a:xfrm>
          <a:prstGeom prst="rect">
            <a:avLst/>
          </a:prstGeom>
        </p:spPr>
        <p:txBody>
          <a:bodyPr wrap="square">
            <a:spAutoFit/>
          </a:bodyPr>
          <a:lstStyle/>
          <a:p>
            <a:pPr indent="180340" algn="ctr">
              <a:lnSpc>
                <a:spcPct val="106000"/>
              </a:lnSpc>
              <a:spcAft>
                <a:spcPts val="800"/>
              </a:spcAft>
            </a:pPr>
            <a:r>
              <a:rPr lang="es-CO" sz="2000" b="1" dirty="0">
                <a:ea typeface="Calibri" panose="020F0502020204030204" pitchFamily="34" charset="0"/>
                <a:cs typeface="Times New Roman" panose="02020603050405020304" pitchFamily="18" charset="0"/>
              </a:rPr>
              <a:t>UNIVERSIDAD CATÓLICA DEL NORTE</a:t>
            </a:r>
            <a:endParaRPr lang="es-CO" sz="2000" dirty="0">
              <a:ea typeface="Calibri" panose="020F0502020204030204" pitchFamily="34" charset="0"/>
              <a:cs typeface="Times New Roman" panose="02020603050405020304" pitchFamily="18" charset="0"/>
            </a:endParaRPr>
          </a:p>
          <a:p>
            <a:pPr algn="ctr"/>
            <a:r>
              <a:rPr lang="es-CO" sz="2000" b="1" dirty="0">
                <a:ea typeface="Calibri" panose="020F0502020204030204" pitchFamily="34" charset="0"/>
              </a:rPr>
              <a:t>ESPECIALIZACIÓN EN GESTIÓN DE INFRAESTRUCTURA TECNOLÓGICA</a:t>
            </a:r>
            <a:endParaRPr lang="es-CO" sz="2000" dirty="0"/>
          </a:p>
        </p:txBody>
      </p:sp>
      <p:cxnSp>
        <p:nvCxnSpPr>
          <p:cNvPr id="20" name="Conector recto 19">
            <a:extLst>
              <a:ext uri="{FF2B5EF4-FFF2-40B4-BE49-F238E27FC236}">
                <a16:creationId xmlns:a16="http://schemas.microsoft.com/office/drawing/2014/main" id="{724B0B51-511B-4B67-9DCC-BBD7F8EE141B}"/>
              </a:ext>
            </a:extLst>
          </p:cNvPr>
          <p:cNvCxnSpPr/>
          <p:nvPr/>
        </p:nvCxnSpPr>
        <p:spPr>
          <a:xfrm>
            <a:off x="3188970" y="1930797"/>
            <a:ext cx="5814060" cy="27305"/>
          </a:xfrm>
          <a:prstGeom prst="line">
            <a:avLst/>
          </a:prstGeom>
        </p:spPr>
        <p:style>
          <a:lnRef idx="1">
            <a:schemeClr val="dk1"/>
          </a:lnRef>
          <a:fillRef idx="0">
            <a:schemeClr val="dk1"/>
          </a:fillRef>
          <a:effectRef idx="0">
            <a:schemeClr val="dk1"/>
          </a:effectRef>
          <a:fontRef idx="minor">
            <a:schemeClr val="tx1"/>
          </a:fontRef>
        </p:style>
      </p:cxnSp>
      <p:cxnSp>
        <p:nvCxnSpPr>
          <p:cNvPr id="21" name="Conector recto 20">
            <a:extLst>
              <a:ext uri="{FF2B5EF4-FFF2-40B4-BE49-F238E27FC236}">
                <a16:creationId xmlns:a16="http://schemas.microsoft.com/office/drawing/2014/main" id="{FC1BF609-012C-4502-8E75-9664A0F571AE}"/>
              </a:ext>
            </a:extLst>
          </p:cNvPr>
          <p:cNvCxnSpPr/>
          <p:nvPr/>
        </p:nvCxnSpPr>
        <p:spPr>
          <a:xfrm>
            <a:off x="3188970" y="1825387"/>
            <a:ext cx="5814060" cy="22225"/>
          </a:xfrm>
          <a:prstGeom prst="line">
            <a:avLst/>
          </a:prstGeom>
        </p:spPr>
        <p:style>
          <a:lnRef idx="1">
            <a:schemeClr val="dk1"/>
          </a:lnRef>
          <a:fillRef idx="0">
            <a:schemeClr val="dk1"/>
          </a:fillRef>
          <a:effectRef idx="0">
            <a:schemeClr val="dk1"/>
          </a:effectRef>
          <a:fontRef idx="minor">
            <a:schemeClr val="tx1"/>
          </a:fontRef>
        </p:style>
      </p:cxnSp>
      <p:cxnSp>
        <p:nvCxnSpPr>
          <p:cNvPr id="22" name="Conector recto 21">
            <a:extLst>
              <a:ext uri="{FF2B5EF4-FFF2-40B4-BE49-F238E27FC236}">
                <a16:creationId xmlns:a16="http://schemas.microsoft.com/office/drawing/2014/main" id="{42948BE1-0F5D-4722-BC51-AA52982A6099}"/>
              </a:ext>
            </a:extLst>
          </p:cNvPr>
          <p:cNvCxnSpPr/>
          <p:nvPr/>
        </p:nvCxnSpPr>
        <p:spPr>
          <a:xfrm>
            <a:off x="3188970" y="2977724"/>
            <a:ext cx="5814060" cy="27305"/>
          </a:xfrm>
          <a:prstGeom prst="line">
            <a:avLst/>
          </a:prstGeom>
        </p:spPr>
        <p:style>
          <a:lnRef idx="1">
            <a:schemeClr val="dk1"/>
          </a:lnRef>
          <a:fillRef idx="0">
            <a:schemeClr val="dk1"/>
          </a:fillRef>
          <a:effectRef idx="0">
            <a:schemeClr val="dk1"/>
          </a:effectRef>
          <a:fontRef idx="minor">
            <a:schemeClr val="tx1"/>
          </a:fontRef>
        </p:style>
      </p:cxnSp>
      <p:cxnSp>
        <p:nvCxnSpPr>
          <p:cNvPr id="23" name="Conector recto 22">
            <a:extLst>
              <a:ext uri="{FF2B5EF4-FFF2-40B4-BE49-F238E27FC236}">
                <a16:creationId xmlns:a16="http://schemas.microsoft.com/office/drawing/2014/main" id="{F6BC07B4-2B60-4F86-8FF8-A6BF86A01C53}"/>
              </a:ext>
            </a:extLst>
          </p:cNvPr>
          <p:cNvCxnSpPr/>
          <p:nvPr/>
        </p:nvCxnSpPr>
        <p:spPr>
          <a:xfrm>
            <a:off x="3188970" y="2872314"/>
            <a:ext cx="5814060" cy="22225"/>
          </a:xfrm>
          <a:prstGeom prst="line">
            <a:avLst/>
          </a:prstGeom>
        </p:spPr>
        <p:style>
          <a:lnRef idx="1">
            <a:schemeClr val="dk1"/>
          </a:lnRef>
          <a:fillRef idx="0">
            <a:schemeClr val="dk1"/>
          </a:fillRef>
          <a:effectRef idx="0">
            <a:schemeClr val="dk1"/>
          </a:effectRef>
          <a:fontRef idx="minor">
            <a:schemeClr val="tx1"/>
          </a:fontRef>
        </p:style>
      </p:cxnSp>
      <p:sp>
        <p:nvSpPr>
          <p:cNvPr id="19" name="Rectángulo 18">
            <a:extLst>
              <a:ext uri="{FF2B5EF4-FFF2-40B4-BE49-F238E27FC236}">
                <a16:creationId xmlns:a16="http://schemas.microsoft.com/office/drawing/2014/main" id="{3BF7E91F-2B56-4EE3-9936-909D554306EE}"/>
              </a:ext>
            </a:extLst>
          </p:cNvPr>
          <p:cNvSpPr/>
          <p:nvPr/>
        </p:nvSpPr>
        <p:spPr>
          <a:xfrm>
            <a:off x="3091588" y="2214743"/>
            <a:ext cx="6008824" cy="400110"/>
          </a:xfrm>
          <a:prstGeom prst="rect">
            <a:avLst/>
          </a:prstGeom>
        </p:spPr>
        <p:txBody>
          <a:bodyPr wrap="none">
            <a:spAutoFit/>
          </a:bodyPr>
          <a:lstStyle/>
          <a:p>
            <a:r>
              <a:rPr lang="es-ES" sz="2000" b="1" dirty="0">
                <a:ea typeface="Calibri" panose="020F0502020204030204" pitchFamily="34" charset="0"/>
              </a:rPr>
              <a:t>ADMINISTRACION DE SERVICIOS INFRAESTRUCTURA TI</a:t>
            </a:r>
            <a:endParaRPr lang="es-CO" sz="2000" dirty="0"/>
          </a:p>
        </p:txBody>
      </p:sp>
      <p:sp>
        <p:nvSpPr>
          <p:cNvPr id="24" name="Rectángulo 23">
            <a:extLst>
              <a:ext uri="{FF2B5EF4-FFF2-40B4-BE49-F238E27FC236}">
                <a16:creationId xmlns:a16="http://schemas.microsoft.com/office/drawing/2014/main" id="{D21811F3-00AA-40CA-8F52-FD8188E5B453}"/>
              </a:ext>
            </a:extLst>
          </p:cNvPr>
          <p:cNvSpPr/>
          <p:nvPr/>
        </p:nvSpPr>
        <p:spPr>
          <a:xfrm>
            <a:off x="4387359" y="3310604"/>
            <a:ext cx="3855030" cy="400110"/>
          </a:xfrm>
          <a:prstGeom prst="rect">
            <a:avLst/>
          </a:prstGeom>
        </p:spPr>
        <p:txBody>
          <a:bodyPr wrap="none">
            <a:spAutoFit/>
          </a:bodyPr>
          <a:lstStyle/>
          <a:p>
            <a:r>
              <a:rPr lang="es-ES" sz="2000" b="1" dirty="0"/>
              <a:t>Taller Servidores, Casos de estudio</a:t>
            </a:r>
            <a:endParaRPr lang="es-CO" sz="2000" b="1" dirty="0"/>
          </a:p>
        </p:txBody>
      </p:sp>
      <p:sp>
        <p:nvSpPr>
          <p:cNvPr id="25" name="Rectángulo 24">
            <a:extLst>
              <a:ext uri="{FF2B5EF4-FFF2-40B4-BE49-F238E27FC236}">
                <a16:creationId xmlns:a16="http://schemas.microsoft.com/office/drawing/2014/main" id="{B4E5121E-E252-4747-AAC6-6B154CA5DF11}"/>
              </a:ext>
            </a:extLst>
          </p:cNvPr>
          <p:cNvSpPr/>
          <p:nvPr/>
        </p:nvSpPr>
        <p:spPr>
          <a:xfrm>
            <a:off x="2623479" y="3823829"/>
            <a:ext cx="5618910" cy="967957"/>
          </a:xfrm>
          <a:prstGeom prst="rect">
            <a:avLst/>
          </a:prstGeom>
        </p:spPr>
        <p:txBody>
          <a:bodyPr wrap="none">
            <a:spAutoFit/>
          </a:bodyPr>
          <a:lstStyle/>
          <a:p>
            <a:pPr marL="1798320" indent="449580" algn="ctr">
              <a:lnSpc>
                <a:spcPct val="150000"/>
              </a:lnSpc>
              <a:spcAft>
                <a:spcPts val="0"/>
              </a:spcAft>
            </a:pPr>
            <a:r>
              <a:rPr lang="es-CO" sz="2000" b="1" dirty="0">
                <a:ea typeface="Calibri" panose="020F0502020204030204" pitchFamily="34" charset="0"/>
                <a:cs typeface="Times New Roman" panose="02020603050405020304" pitchFamily="18" charset="0"/>
              </a:rPr>
              <a:t>Por</a:t>
            </a:r>
            <a:r>
              <a:rPr lang="es-CO" sz="2000" dirty="0">
                <a:ea typeface="Calibri" panose="020F0502020204030204" pitchFamily="34" charset="0"/>
                <a:cs typeface="Times New Roman" panose="02020603050405020304" pitchFamily="18" charset="0"/>
              </a:rPr>
              <a:t>: 	Marlon Stip Toro Cardona</a:t>
            </a:r>
          </a:p>
          <a:p>
            <a:pPr marL="1798320" indent="449580" algn="ctr">
              <a:lnSpc>
                <a:spcPct val="150000"/>
              </a:lnSpc>
              <a:spcAft>
                <a:spcPts val="0"/>
              </a:spcAft>
            </a:pPr>
            <a:r>
              <a:rPr lang="es-CO" sz="2000" dirty="0">
                <a:ea typeface="Calibri" panose="020F0502020204030204" pitchFamily="34" charset="0"/>
                <a:cs typeface="Times New Roman" panose="02020603050405020304" pitchFamily="18" charset="0"/>
              </a:rPr>
              <a:t>	Juan David Ossa Giraldo</a:t>
            </a:r>
          </a:p>
        </p:txBody>
      </p:sp>
      <p:sp>
        <p:nvSpPr>
          <p:cNvPr id="26" name="Rectángulo 25">
            <a:extLst>
              <a:ext uri="{FF2B5EF4-FFF2-40B4-BE49-F238E27FC236}">
                <a16:creationId xmlns:a16="http://schemas.microsoft.com/office/drawing/2014/main" id="{C9E05F75-C262-4A80-B904-A1312AF1433A}"/>
              </a:ext>
            </a:extLst>
          </p:cNvPr>
          <p:cNvSpPr/>
          <p:nvPr/>
        </p:nvSpPr>
        <p:spPr>
          <a:xfrm>
            <a:off x="4492003" y="5064224"/>
            <a:ext cx="3750386" cy="400110"/>
          </a:xfrm>
          <a:prstGeom prst="rect">
            <a:avLst/>
          </a:prstGeom>
        </p:spPr>
        <p:txBody>
          <a:bodyPr wrap="none">
            <a:spAutoFit/>
          </a:bodyPr>
          <a:lstStyle/>
          <a:p>
            <a:r>
              <a:rPr lang="es-CO" sz="2000" b="1" dirty="0">
                <a:ea typeface="Calibri" panose="020F0502020204030204" pitchFamily="34" charset="0"/>
              </a:rPr>
              <a:t>Docente</a:t>
            </a:r>
            <a:r>
              <a:rPr lang="es-CO" sz="2000" dirty="0">
                <a:ea typeface="Calibri" panose="020F0502020204030204" pitchFamily="34" charset="0"/>
              </a:rPr>
              <a:t>: Diego Fernando </a:t>
            </a:r>
            <a:r>
              <a:rPr lang="es-CO" sz="2000" dirty="0" err="1">
                <a:ea typeface="Calibri" panose="020F0502020204030204" pitchFamily="34" charset="0"/>
              </a:rPr>
              <a:t>Estarita</a:t>
            </a:r>
            <a:r>
              <a:rPr lang="es-CO" sz="2000" dirty="0">
                <a:ea typeface="Calibri" panose="020F0502020204030204" pitchFamily="34" charset="0"/>
              </a:rPr>
              <a:t> </a:t>
            </a:r>
            <a:endParaRPr lang="es-CO" sz="2000" dirty="0"/>
          </a:p>
        </p:txBody>
      </p:sp>
    </p:spTree>
    <p:extLst>
      <p:ext uri="{BB962C8B-B14F-4D97-AF65-F5344CB8AC3E}">
        <p14:creationId xmlns:p14="http://schemas.microsoft.com/office/powerpoint/2010/main" val="3008417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2BCBB9B-253A-4752-BCAD-E4164FA442C3}"/>
              </a:ext>
            </a:extLst>
          </p:cNvPr>
          <p:cNvSpPr>
            <a:spLocks noChangeArrowheads="1"/>
          </p:cNvSpPr>
          <p:nvPr/>
        </p:nvSpPr>
        <p:spPr bwMode="auto">
          <a:xfrm>
            <a:off x="569841" y="616922"/>
            <a:ext cx="10668001"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CO" altLang="es-CO" sz="17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5. ¿Cuál es la capacidad máxima de almacenamiento que puedo lograr en estas 12 bahías utilizando un RAID5 con discos de 8 TB? </a:t>
            </a:r>
            <a:endParaRPr kumimoji="0" lang="es-CO" altLang="es-CO" sz="1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pic>
        <p:nvPicPr>
          <p:cNvPr id="4097" name="Imagen 5">
            <a:extLst>
              <a:ext uri="{FF2B5EF4-FFF2-40B4-BE49-F238E27FC236}">
                <a16:creationId xmlns:a16="http://schemas.microsoft.com/office/drawing/2014/main" id="{793169A9-CD98-4709-A20A-C8CCAA33FB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5234" y="1933367"/>
            <a:ext cx="5610225" cy="24288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23D224F3-DFA0-4B59-914A-87AA7F147B11}"/>
              </a:ext>
            </a:extLst>
          </p:cNvPr>
          <p:cNvSpPr>
            <a:spLocks noChangeArrowheads="1"/>
          </p:cNvSpPr>
          <p:nvPr/>
        </p:nvSpPr>
        <p:spPr bwMode="auto">
          <a:xfrm>
            <a:off x="569840" y="4924633"/>
            <a:ext cx="10668001"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7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La máxima capacidad de almacenamiento que puedo lograr en estas 12 bahías utilizando un RAID5 con discos de 8 TB, es de 88TB de un total de 96TB por que utiliza el tamaño de un disco de 8TB para el manejo de la paridad. </a:t>
            </a:r>
            <a:endParaRPr kumimoji="0" lang="es-CO" altLang="es-CO" sz="17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25406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Imagen 6">
            <a:extLst>
              <a:ext uri="{FF2B5EF4-FFF2-40B4-BE49-F238E27FC236}">
                <a16:creationId xmlns:a16="http://schemas.microsoft.com/office/drawing/2014/main" id="{DF95E6D5-A275-4E2A-A7E7-2CAEDDF583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599492"/>
            <a:ext cx="5150397" cy="2413429"/>
          </a:xfrm>
          <a:prstGeom prst="rect">
            <a:avLst/>
          </a:prstGeom>
          <a:noFill/>
          <a:extLst>
            <a:ext uri="{909E8E84-426E-40DD-AFC4-6F175D3DCCD1}">
              <a14:hiddenFill xmlns:a14="http://schemas.microsoft.com/office/drawing/2010/main">
                <a:solidFill>
                  <a:srgbClr val="FFFFFF"/>
                </a:solidFill>
              </a14:hiddenFill>
            </a:ext>
          </a:extLst>
        </p:spPr>
      </p:pic>
      <p:pic>
        <p:nvPicPr>
          <p:cNvPr id="5121" name="Imagen 7">
            <a:extLst>
              <a:ext uri="{FF2B5EF4-FFF2-40B4-BE49-F238E27FC236}">
                <a16:creationId xmlns:a16="http://schemas.microsoft.com/office/drawing/2014/main" id="{AB08EAD5-6B0B-40F5-A05A-16B6911C61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4117727"/>
            <a:ext cx="5150397" cy="203742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29AF2CF-2A9D-418E-8A45-3EF10BB4D1F4}"/>
              </a:ext>
            </a:extLst>
          </p:cNvPr>
          <p:cNvSpPr>
            <a:spLocks noChangeArrowheads="1"/>
          </p:cNvSpPr>
          <p:nvPr/>
        </p:nvSpPr>
        <p:spPr bwMode="auto">
          <a:xfrm>
            <a:off x="556589" y="842910"/>
            <a:ext cx="4982819" cy="1677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CO" altLang="es-CO" sz="17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6. Utilizando las 12 bahías construir un RAID10 utilizando discos de 6TB responder; ¿qué espacio puedo utilizar, cuántos discos son utilizados para la paridad y de qué tamaño seria esta, ¿cuánto espacio me queda sin utilizar, por qué me queda este espacio?</a:t>
            </a:r>
            <a:endParaRPr kumimoji="0" lang="es-CO" altLang="es-CO" sz="1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CA6219D2-2DD7-4434-9CAF-6430E2F539F3}"/>
              </a:ext>
            </a:extLst>
          </p:cNvPr>
          <p:cNvSpPr>
            <a:spLocks noChangeArrowheads="1"/>
          </p:cNvSpPr>
          <p:nvPr/>
        </p:nvSpPr>
        <p:spPr bwMode="auto">
          <a:xfrm>
            <a:off x="556589" y="3220274"/>
            <a:ext cx="4982819" cy="3508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s-CO" altLang="es-CO" sz="1700" b="0" i="0" u="none" strike="noStrike" cap="none" normalizeH="0" baseline="0" dirty="0">
                <a:ln>
                  <a:noFill/>
                </a:ln>
                <a:solidFill>
                  <a:schemeClr val="tx1"/>
                </a:solidFill>
                <a:effectLst/>
                <a:latin typeface="+mn-lt"/>
                <a:ea typeface="Calibri" panose="020F0502020204030204" pitchFamily="34" charset="0"/>
                <a:cs typeface="Times New Roman" panose="02020603050405020304" pitchFamily="18" charset="0"/>
              </a:rPr>
              <a:t> Puedo utilizar un espacio de 36TB utilizando un RAID 10, son utilizados 6 discos para la paridad de los 12 instalados y el tamaño para la paridad es de 36Tb del total de 72TB que da la suma de todos los 12 discos de 6TB cada uno. </a:t>
            </a:r>
            <a:endParaRPr kumimoji="0" lang="es-CO" altLang="es-CO" sz="1700"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CO" altLang="es-CO" sz="1700" b="0" i="0" u="none" strike="noStrike" cap="none" normalizeH="0" baseline="0" dirty="0">
                <a:ln>
                  <a:noFill/>
                </a:ln>
                <a:solidFill>
                  <a:schemeClr val="tx1"/>
                </a:solidFill>
                <a:effectLst/>
                <a:latin typeface="+mn-lt"/>
                <a:ea typeface="Calibri" panose="020F0502020204030204" pitchFamily="34" charset="0"/>
                <a:cs typeface="Times New Roman" panose="02020603050405020304" pitchFamily="18" charset="0"/>
              </a:rPr>
              <a:t> No queda espacio sin utilizar dado que estoy utilizando todos los discos del mismo tamaño, lo que sería diferente si cambio el tamaño de uno de estos discos, en este caso si me quedaría espacio sin utilizar. </a:t>
            </a:r>
            <a:endParaRPr kumimoji="0" lang="es-CO" altLang="es-CO" sz="1700"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CO" altLang="es-CO" sz="1700" b="0" i="0" u="none" strike="noStrike" cap="none" normalizeH="0" baseline="0" dirty="0">
              <a:ln>
                <a:noFill/>
              </a:ln>
              <a:solidFill>
                <a:schemeClr val="tx1"/>
              </a:solidFill>
              <a:effectLst/>
              <a:latin typeface="+mn-lt"/>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CO" altLang="es-CO" sz="1700" b="0" i="0" u="none" strike="noStrike" cap="none" normalizeH="0" baseline="0" dirty="0">
                <a:ln>
                  <a:noFill/>
                </a:ln>
                <a:solidFill>
                  <a:schemeClr val="tx1"/>
                </a:solidFill>
                <a:effectLst/>
                <a:latin typeface="+mn-lt"/>
                <a:ea typeface="Calibri" panose="020F0502020204030204" pitchFamily="34" charset="0"/>
                <a:cs typeface="Times New Roman" panose="02020603050405020304" pitchFamily="18" charset="0"/>
              </a:rPr>
              <a:t>Como ejemplo, si cambio uno de los discos por uno de 3TB, se observa que se quedan sin utilizar 33TB.</a:t>
            </a:r>
            <a:endParaRPr kumimoji="0" lang="es-CO" altLang="es-CO" sz="17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cxnSp>
        <p:nvCxnSpPr>
          <p:cNvPr id="9" name="Conector recto 8">
            <a:extLst>
              <a:ext uri="{FF2B5EF4-FFF2-40B4-BE49-F238E27FC236}">
                <a16:creationId xmlns:a16="http://schemas.microsoft.com/office/drawing/2014/main" id="{78ED8058-2586-4135-A2A9-C3BDF1BA9376}"/>
              </a:ext>
            </a:extLst>
          </p:cNvPr>
          <p:cNvCxnSpPr>
            <a:cxnSpLocks/>
          </p:cNvCxnSpPr>
          <p:nvPr/>
        </p:nvCxnSpPr>
        <p:spPr>
          <a:xfrm>
            <a:off x="556589" y="2803732"/>
            <a:ext cx="4837046"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65307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36418AB1-640F-4213-BB9A-984E8BFF0FDC}"/>
              </a:ext>
            </a:extLst>
          </p:cNvPr>
          <p:cNvSpPr>
            <a:spLocks noChangeArrowheads="1"/>
          </p:cNvSpPr>
          <p:nvPr/>
        </p:nvSpPr>
        <p:spPr bwMode="auto">
          <a:xfrm>
            <a:off x="494092" y="560602"/>
            <a:ext cx="11022047" cy="1415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CO" altLang="es-CO" sz="17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7. Revisar el siguiente video </a:t>
            </a:r>
            <a:r>
              <a:rPr kumimoji="0" lang="es-CO" altLang="es-CO" sz="17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hlinkClick r:id="rId2"/>
              </a:rPr>
              <a:t>https://www.youtube.com/watch?v=Ll5rhCFswns</a:t>
            </a:r>
            <a:r>
              <a:rPr kumimoji="0" lang="es-CO" altLang="es-CO" sz="17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 </a:t>
            </a:r>
            <a:endParaRPr kumimoji="0" lang="es-CO" altLang="es-CO" sz="17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CO" altLang="es-CO" sz="17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Luego de revisarlo, configurar un RAIDF1 utilizando discos de 3TB en todas las bahías, responder; ¿qué espacio puedo utilizar, ¿cuántos discos son utilizados para la paridad y de qué tamaño seria esta?, ¿cuánto espacio me queda sin utilizar, por qué me queda este espacio?</a:t>
            </a:r>
            <a:endParaRPr kumimoji="0" lang="es-CO" altLang="es-CO" sz="1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pic>
        <p:nvPicPr>
          <p:cNvPr id="6145" name="Imagen 8">
            <a:extLst>
              <a:ext uri="{FF2B5EF4-FFF2-40B4-BE49-F238E27FC236}">
                <a16:creationId xmlns:a16="http://schemas.microsoft.com/office/drawing/2014/main" id="{8A87DC61-5E54-44E4-9DA7-BA8D87992F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0976" y="2133600"/>
            <a:ext cx="6084917" cy="274802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2D34EE77-0C2E-4DD3-B72E-F42310485877}"/>
              </a:ext>
            </a:extLst>
          </p:cNvPr>
          <p:cNvSpPr>
            <a:spLocks noChangeArrowheads="1"/>
          </p:cNvSpPr>
          <p:nvPr/>
        </p:nvSpPr>
        <p:spPr bwMode="auto">
          <a:xfrm>
            <a:off x="494092" y="5319353"/>
            <a:ext cx="11022046" cy="87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700" b="0" i="0" u="none" strike="noStrike" cap="none" normalizeH="0" baseline="0" dirty="0">
                <a:ln>
                  <a:noFill/>
                </a:ln>
                <a:solidFill>
                  <a:schemeClr val="tx1"/>
                </a:solidFill>
                <a:effectLst/>
                <a:latin typeface="+mn-lt"/>
                <a:ea typeface="Calibri" panose="020F0502020204030204" pitchFamily="34" charset="0"/>
                <a:cs typeface="Times New Roman" panose="02020603050405020304" pitchFamily="18" charset="0"/>
              </a:rPr>
              <a:t> Puedo utilizar un espacio de 33TB de un total de 36TB de los 12 discos instalados. </a:t>
            </a:r>
            <a:endParaRPr kumimoji="0" lang="es-CO" altLang="es-CO" sz="17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700" b="0" i="0" u="none" strike="noStrike" cap="none" normalizeH="0" baseline="0" dirty="0">
                <a:ln>
                  <a:noFill/>
                </a:ln>
                <a:solidFill>
                  <a:schemeClr val="tx1"/>
                </a:solidFill>
                <a:effectLst/>
                <a:latin typeface="+mn-lt"/>
                <a:ea typeface="Calibri" panose="020F0502020204030204" pitchFamily="34" charset="0"/>
                <a:cs typeface="Times New Roman" panose="02020603050405020304" pitchFamily="18" charset="0"/>
              </a:rPr>
              <a:t> Se utiliza uno de los discos de 3TB para la paridad.</a:t>
            </a:r>
            <a:endParaRPr kumimoji="0" lang="es-CO" altLang="es-CO" sz="17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700" b="0" i="0" u="none" strike="noStrike" cap="none" normalizeH="0" baseline="0" dirty="0">
                <a:ln>
                  <a:noFill/>
                </a:ln>
                <a:solidFill>
                  <a:schemeClr val="tx1"/>
                </a:solidFill>
                <a:effectLst/>
                <a:latin typeface="+mn-lt"/>
                <a:ea typeface="Calibri" panose="020F0502020204030204" pitchFamily="34" charset="0"/>
                <a:cs typeface="Times New Roman" panose="02020603050405020304" pitchFamily="18" charset="0"/>
              </a:rPr>
              <a:t> No queda espacio sin utilizar dado que estoy utilizando todos los discos del mismo tamaño en todas las bahías.</a:t>
            </a:r>
            <a:endParaRPr kumimoji="0" lang="es-CO" altLang="es-CO" sz="17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464322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40A35350-9310-4BEC-8D21-1A3408761C82}"/>
              </a:ext>
            </a:extLst>
          </p:cNvPr>
          <p:cNvSpPr/>
          <p:nvPr/>
        </p:nvSpPr>
        <p:spPr>
          <a:xfrm>
            <a:off x="662608" y="482365"/>
            <a:ext cx="10084903" cy="407035"/>
          </a:xfrm>
          <a:prstGeom prst="rect">
            <a:avLst/>
          </a:prstGeom>
        </p:spPr>
        <p:txBody>
          <a:bodyPr wrap="square">
            <a:spAutoFit/>
          </a:bodyPr>
          <a:lstStyle/>
          <a:p>
            <a:pPr>
              <a:lnSpc>
                <a:spcPct val="107000"/>
              </a:lnSpc>
              <a:spcAft>
                <a:spcPts val="800"/>
              </a:spcAft>
            </a:pPr>
            <a:r>
              <a:rPr lang="es-CO" sz="2000" b="1" dirty="0">
                <a:latin typeface="Calibri" panose="020F0502020204030204" pitchFamily="34" charset="0"/>
                <a:ea typeface="Calibri" panose="020F0502020204030204" pitchFamily="34" charset="0"/>
                <a:cs typeface="Times New Roman" panose="02020603050405020304" pitchFamily="18" charset="0"/>
              </a:rPr>
              <a:t>PARTE 2 - CASO DE ESTUDIO SISTEMAS RAID, ALMACENAMIENTO Y DISPONIBILIDAD</a:t>
            </a:r>
            <a:endParaRPr lang="es-CO"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1">
            <a:extLst>
              <a:ext uri="{FF2B5EF4-FFF2-40B4-BE49-F238E27FC236}">
                <a16:creationId xmlns:a16="http://schemas.microsoft.com/office/drawing/2014/main" id="{C382E73D-1A04-4A64-B7F3-D8879A163785}"/>
              </a:ext>
            </a:extLst>
          </p:cNvPr>
          <p:cNvSpPr>
            <a:spLocks noChangeArrowheads="1"/>
          </p:cNvSpPr>
          <p:nvPr/>
        </p:nvSpPr>
        <p:spPr bwMode="auto">
          <a:xfrm>
            <a:off x="662608" y="296834"/>
            <a:ext cx="10641496" cy="3956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899829" rIns="91440" bIns="899829"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CO" altLang="es-CO" sz="1700" dirty="0">
                <a:cs typeface="Times New Roman" panose="02020603050405020304" pitchFamily="18" charset="0"/>
              </a:rPr>
              <a:t>Para la suplir la necesidad de Juan Diego, s</a:t>
            </a:r>
            <a:r>
              <a:rPr kumimoji="0" lang="es-CO" altLang="es-CO" sz="1700" i="0" u="none" strike="noStrike" cap="none" normalizeH="0" baseline="0" dirty="0">
                <a:ln>
                  <a:noFill/>
                </a:ln>
                <a:solidFill>
                  <a:schemeClr val="tx1"/>
                </a:solidFill>
                <a:effectLst/>
                <a:cs typeface="Times New Roman" panose="02020603050405020304" pitchFamily="18" charset="0"/>
              </a:rPr>
              <a:t>e proponen 2 soluciones de almacenamiento tipo SAN.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CO" sz="1700" i="0" u="none" strike="noStrike" cap="none" normalizeH="0" baseline="0" dirty="0">
              <a:ln>
                <a:noFill/>
              </a:ln>
              <a:solidFill>
                <a:schemeClr val="tx1"/>
              </a:solidFill>
              <a:effectLst/>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s-MX" altLang="es-CO" sz="1700" b="1" dirty="0">
                <a:cs typeface="Times New Roman" panose="02020603050405020304" pitchFamily="18" charset="0"/>
              </a:rPr>
              <a:t>SOLUCIÓN 1: Basada en tecnología Synology  NAS tomado del ejemplo del docente de la siguiente manera: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CO" sz="1700" b="0" i="0" u="none" strike="noStrike" cap="none" normalizeH="0" baseline="0" dirty="0">
              <a:ln>
                <a:noFill/>
              </a:ln>
              <a:solidFill>
                <a:schemeClr val="tx1"/>
              </a:solidFill>
              <a:effectLst/>
              <a:cs typeface="Times New Roman" panose="02020603050405020304" pitchFamily="18" charset="0"/>
            </a:endParaRPr>
          </a:p>
          <a:p>
            <a:pPr algn="just"/>
            <a:endParaRPr lang="es-MX" altLang="es-CO" sz="2000" dirty="0">
              <a:cs typeface="Times New Roman" panose="02020603050405020304" pitchFamily="18" charset="0"/>
            </a:endParaRPr>
          </a:p>
          <a:p>
            <a:pPr algn="just"/>
            <a:endParaRPr lang="es-MX" altLang="es-CO" sz="1700" dirty="0">
              <a:cs typeface="Times New Roman" panose="02020603050405020304" pitchFamily="18" charset="0"/>
            </a:endParaRPr>
          </a:p>
          <a:p>
            <a:pPr algn="just"/>
            <a:endParaRPr lang="es-MX" altLang="es-CO" sz="1700" dirty="0">
              <a:cs typeface="Times New Roman" panose="02020603050405020304" pitchFamily="18" charset="0"/>
            </a:endParaRPr>
          </a:p>
          <a:p>
            <a:pPr algn="just"/>
            <a:endParaRPr lang="es-CO" altLang="es-CO" sz="1700" dirty="0">
              <a:cs typeface="Times New Roman" panose="02020603050405020304" pitchFamily="18" charset="0"/>
            </a:endParaRPr>
          </a:p>
        </p:txBody>
      </p:sp>
      <p:sp>
        <p:nvSpPr>
          <p:cNvPr id="8" name="Rectángulo 7">
            <a:extLst>
              <a:ext uri="{FF2B5EF4-FFF2-40B4-BE49-F238E27FC236}">
                <a16:creationId xmlns:a16="http://schemas.microsoft.com/office/drawing/2014/main" id="{EFD8C0B2-2EA3-45BB-914E-E81872A8E833}"/>
              </a:ext>
            </a:extLst>
          </p:cNvPr>
          <p:cNvSpPr/>
          <p:nvPr/>
        </p:nvSpPr>
        <p:spPr>
          <a:xfrm>
            <a:off x="662607" y="2316071"/>
            <a:ext cx="5099487" cy="7155805"/>
          </a:xfrm>
          <a:prstGeom prst="rect">
            <a:avLst/>
          </a:prstGeom>
        </p:spPr>
        <p:txBody>
          <a:bodyPr wrap="square">
            <a:spAutoFit/>
          </a:bodyPr>
          <a:lstStyle/>
          <a:p>
            <a:pPr marL="285750" indent="-285750" algn="just" eaLnBrk="0" fontAlgn="base" hangingPunct="0">
              <a:spcBef>
                <a:spcPct val="0"/>
              </a:spcBef>
              <a:spcAft>
                <a:spcPct val="0"/>
              </a:spcAft>
              <a:buFont typeface="Wingdings" panose="05000000000000000000" pitchFamily="2" charset="2"/>
              <a:buChar char="ü"/>
            </a:pPr>
            <a:r>
              <a:rPr lang="es-MX" altLang="es-CO" dirty="0">
                <a:cs typeface="Times New Roman" panose="02020603050405020304" pitchFamily="18" charset="0"/>
              </a:rPr>
              <a:t>Dispositivo </a:t>
            </a:r>
            <a:r>
              <a:rPr lang="es-MX" altLang="es-CO" b="1" dirty="0">
                <a:cs typeface="Times New Roman" panose="02020603050405020304" pitchFamily="18" charset="0"/>
              </a:rPr>
              <a:t>Synology SA3400 </a:t>
            </a:r>
            <a:r>
              <a:rPr lang="es-MX" altLang="es-CO" dirty="0">
                <a:cs typeface="Times New Roman" panose="02020603050405020304" pitchFamily="18" charset="0"/>
              </a:rPr>
              <a:t>escalable</a:t>
            </a:r>
          </a:p>
          <a:p>
            <a:pPr marL="285750" lvl="0" indent="-285750" algn="just" eaLnBrk="0" fontAlgn="base" hangingPunct="0">
              <a:spcBef>
                <a:spcPct val="0"/>
              </a:spcBef>
              <a:spcAft>
                <a:spcPct val="0"/>
              </a:spcAft>
              <a:buFont typeface="Wingdings" panose="05000000000000000000" pitchFamily="2" charset="2"/>
              <a:buChar char="ü"/>
            </a:pPr>
            <a:r>
              <a:rPr lang="es-CO" altLang="es-CO" dirty="0">
                <a:cs typeface="Times New Roman" panose="02020603050405020304" pitchFamily="18" charset="0"/>
              </a:rPr>
              <a:t>El dispositivo usa  fuente redundante.</a:t>
            </a:r>
            <a:endParaRPr lang="es-CO" altLang="es-CO" dirty="0"/>
          </a:p>
          <a:p>
            <a:pPr marL="285750" lvl="0" indent="-285750" algn="just" eaLnBrk="0" fontAlgn="base" hangingPunct="0">
              <a:spcBef>
                <a:spcPct val="0"/>
              </a:spcBef>
              <a:spcAft>
                <a:spcPct val="0"/>
              </a:spcAft>
              <a:buFont typeface="Wingdings" panose="05000000000000000000" pitchFamily="2" charset="2"/>
              <a:buChar char="ü"/>
            </a:pPr>
            <a:r>
              <a:rPr lang="es-CO" altLang="es-CO" dirty="0">
                <a:cs typeface="Times New Roman" panose="02020603050405020304" pitchFamily="18" charset="0"/>
              </a:rPr>
              <a:t>2 Tarjetas de red </a:t>
            </a:r>
            <a:r>
              <a:rPr lang="es-MX" dirty="0"/>
              <a:t>Puerto LAN RJ-45 de 10 </a:t>
            </a:r>
            <a:r>
              <a:rPr lang="es-MX" dirty="0" err="1"/>
              <a:t>GbE</a:t>
            </a:r>
            <a:endParaRPr lang="es-CO" altLang="es-CO" dirty="0"/>
          </a:p>
          <a:p>
            <a:pPr marL="285750" lvl="0" indent="-285750" algn="just" eaLnBrk="0" fontAlgn="base" hangingPunct="0">
              <a:spcBef>
                <a:spcPct val="0"/>
              </a:spcBef>
              <a:spcAft>
                <a:spcPct val="0"/>
              </a:spcAft>
              <a:buFont typeface="Wingdings" panose="05000000000000000000" pitchFamily="2" charset="2"/>
              <a:buChar char="ü"/>
            </a:pPr>
            <a:r>
              <a:rPr lang="es-CO" altLang="es-CO" dirty="0">
                <a:cs typeface="Times New Roman" panose="02020603050405020304" pitchFamily="18" charset="0"/>
              </a:rPr>
              <a:t>Controladora de arreglo de discos.</a:t>
            </a:r>
          </a:p>
          <a:p>
            <a:pPr marL="285750" lvl="0" indent="-285750" algn="just" eaLnBrk="0" fontAlgn="base" hangingPunct="0">
              <a:spcBef>
                <a:spcPct val="0"/>
              </a:spcBef>
              <a:spcAft>
                <a:spcPct val="0"/>
              </a:spcAft>
              <a:buFont typeface="Wingdings" panose="05000000000000000000" pitchFamily="2" charset="2"/>
              <a:buChar char="ü"/>
            </a:pPr>
            <a:r>
              <a:rPr lang="es-MX" altLang="es-CO" dirty="0">
                <a:cs typeface="Times New Roman" panose="02020603050405020304" pitchFamily="18" charset="0"/>
              </a:rPr>
              <a:t>Compatible con discos SSD/SAS/SATA HDD/SATA SSD</a:t>
            </a:r>
          </a:p>
          <a:p>
            <a:pPr marL="285750" lvl="0" indent="-285750" algn="just" eaLnBrk="0" fontAlgn="base" hangingPunct="0">
              <a:spcBef>
                <a:spcPct val="0"/>
              </a:spcBef>
              <a:spcAft>
                <a:spcPct val="0"/>
              </a:spcAft>
              <a:buFont typeface="Wingdings" panose="05000000000000000000" pitchFamily="2" charset="2"/>
              <a:buChar char="ü"/>
            </a:pPr>
            <a:r>
              <a:rPr lang="es-MX" altLang="es-CO" dirty="0">
                <a:cs typeface="Times New Roman" panose="02020603050405020304" pitchFamily="18" charset="0"/>
              </a:rPr>
              <a:t>Tipo Rack 2U</a:t>
            </a:r>
          </a:p>
          <a:p>
            <a:pPr marL="285750" indent="-285750" algn="just" eaLnBrk="0" fontAlgn="base" hangingPunct="0">
              <a:spcBef>
                <a:spcPct val="0"/>
              </a:spcBef>
              <a:spcAft>
                <a:spcPct val="0"/>
              </a:spcAft>
              <a:buFont typeface="Wingdings" panose="05000000000000000000" pitchFamily="2" charset="2"/>
              <a:buChar char="ü"/>
            </a:pPr>
            <a:r>
              <a:rPr lang="es-CO" altLang="es-CO" dirty="0">
                <a:cs typeface="Times New Roman" panose="02020603050405020304" pitchFamily="18" charset="0"/>
              </a:rPr>
              <a:t>Memoria D4RD-2666-32G DDR4 ECC RDIMM  </a:t>
            </a:r>
          </a:p>
          <a:p>
            <a:pPr marL="285750" indent="-285750" algn="just" eaLnBrk="0" fontAlgn="base" hangingPunct="0">
              <a:spcBef>
                <a:spcPct val="0"/>
              </a:spcBef>
              <a:spcAft>
                <a:spcPct val="0"/>
              </a:spcAft>
              <a:buFont typeface="Wingdings" panose="05000000000000000000" pitchFamily="2" charset="2"/>
              <a:buChar char="ü"/>
            </a:pPr>
            <a:r>
              <a:rPr lang="en-US" dirty="0"/>
              <a:t>Disco Seagate </a:t>
            </a:r>
            <a:r>
              <a:rPr lang="en-US" dirty="0" err="1"/>
              <a:t>IronWolf</a:t>
            </a:r>
            <a:r>
              <a:rPr lang="en-US" dirty="0"/>
              <a:t> 16TB NAS Internal Hard Drive HDD – 3.5 Inch SATA </a:t>
            </a:r>
          </a:p>
          <a:p>
            <a:pPr marL="285750" indent="-285750" algn="just" eaLnBrk="0" fontAlgn="base" hangingPunct="0">
              <a:spcBef>
                <a:spcPct val="0"/>
              </a:spcBef>
              <a:spcAft>
                <a:spcPct val="0"/>
              </a:spcAft>
              <a:buFont typeface="Wingdings" panose="05000000000000000000" pitchFamily="2" charset="2"/>
              <a:buChar char="ü"/>
            </a:pPr>
            <a:endParaRPr lang="es-CO" altLang="es-CO" dirty="0">
              <a:cs typeface="Times New Roman" panose="02020603050405020304" pitchFamily="18" charset="0"/>
            </a:endParaRPr>
          </a:p>
          <a:p>
            <a:pPr marL="285750" indent="-285750" algn="just" eaLnBrk="0" fontAlgn="base" hangingPunct="0">
              <a:spcBef>
                <a:spcPct val="0"/>
              </a:spcBef>
              <a:spcAft>
                <a:spcPct val="0"/>
              </a:spcAft>
              <a:buFont typeface="Wingdings" panose="05000000000000000000" pitchFamily="2" charset="2"/>
              <a:buChar char="ü"/>
            </a:pPr>
            <a:endParaRPr lang="es-MX" altLang="es-CO" dirty="0">
              <a:cs typeface="Times New Roman" panose="02020603050405020304" pitchFamily="18" charset="0"/>
            </a:endParaRPr>
          </a:p>
          <a:p>
            <a:pPr algn="just" eaLnBrk="0" fontAlgn="base" hangingPunct="0">
              <a:spcBef>
                <a:spcPct val="0"/>
              </a:spcBef>
              <a:spcAft>
                <a:spcPct val="0"/>
              </a:spcAft>
            </a:pPr>
            <a:r>
              <a:rPr lang="es-MX" altLang="es-CO" dirty="0">
                <a:cs typeface="Times New Roman" panose="02020603050405020304" pitchFamily="18" charset="0"/>
              </a:rPr>
              <a:t>Precio NAS: </a:t>
            </a:r>
            <a:r>
              <a:rPr lang="es-MX" altLang="es-CO" sz="2000" dirty="0">
                <a:cs typeface="Times New Roman" panose="02020603050405020304" pitchFamily="18" charset="0"/>
              </a:rPr>
              <a:t>USD$ 6,586</a:t>
            </a:r>
          </a:p>
          <a:p>
            <a:pPr algn="just" eaLnBrk="0" fontAlgn="base" hangingPunct="0">
              <a:spcBef>
                <a:spcPct val="0"/>
              </a:spcBef>
              <a:spcAft>
                <a:spcPct val="0"/>
              </a:spcAft>
            </a:pPr>
            <a:r>
              <a:rPr lang="es-MX" altLang="es-CO" dirty="0">
                <a:cs typeface="Times New Roman" panose="02020603050405020304" pitchFamily="18" charset="0"/>
              </a:rPr>
              <a:t>Precio Disco: </a:t>
            </a:r>
            <a:r>
              <a:rPr lang="es-MX" altLang="es-CO" sz="2000" dirty="0">
                <a:cs typeface="Times New Roman" panose="02020603050405020304" pitchFamily="18" charset="0"/>
              </a:rPr>
              <a:t>USD$ 544 cada disco</a:t>
            </a:r>
          </a:p>
          <a:p>
            <a:pPr algn="just" eaLnBrk="0" fontAlgn="base" hangingPunct="0">
              <a:spcBef>
                <a:spcPct val="0"/>
              </a:spcBef>
              <a:spcAft>
                <a:spcPct val="0"/>
              </a:spcAft>
            </a:pPr>
            <a:r>
              <a:rPr lang="es-MX" altLang="es-CO" dirty="0">
                <a:cs typeface="Times New Roman" panose="02020603050405020304" pitchFamily="18" charset="0"/>
              </a:rPr>
              <a:t>Total Solución: </a:t>
            </a:r>
            <a:r>
              <a:rPr lang="es-MX" altLang="es-CO" sz="2000" dirty="0">
                <a:cs typeface="Times New Roman" panose="02020603050405020304" pitchFamily="18" charset="0"/>
              </a:rPr>
              <a:t>USD$ 13,114 </a:t>
            </a:r>
            <a:r>
              <a:rPr lang="es-MX" altLang="es-CO" sz="2000" dirty="0" err="1">
                <a:cs typeface="Times New Roman" panose="02020603050405020304" pitchFamily="18" charset="0"/>
              </a:rPr>
              <a:t>aprox</a:t>
            </a:r>
            <a:endParaRPr lang="es-CO" altLang="es-CO" sz="2000" dirty="0">
              <a:cs typeface="Times New Roman" panose="02020603050405020304" pitchFamily="18" charset="0"/>
            </a:endParaRPr>
          </a:p>
          <a:p>
            <a:pPr marL="285750" lvl="0" indent="-285750" algn="just" eaLnBrk="0" fontAlgn="base" hangingPunct="0">
              <a:spcBef>
                <a:spcPct val="0"/>
              </a:spcBef>
              <a:spcAft>
                <a:spcPct val="0"/>
              </a:spcAft>
              <a:buFont typeface="Wingdings" panose="05000000000000000000" pitchFamily="2" charset="2"/>
              <a:buChar char="ü"/>
            </a:pPr>
            <a:endParaRPr lang="es-MX" altLang="es-CO" sz="1700" dirty="0">
              <a:cs typeface="Times New Roman" panose="02020603050405020304" pitchFamily="18" charset="0"/>
            </a:endParaRPr>
          </a:p>
          <a:p>
            <a:pPr marL="285750" lvl="0" indent="-285750" algn="just" eaLnBrk="0" fontAlgn="base" hangingPunct="0">
              <a:spcBef>
                <a:spcPct val="0"/>
              </a:spcBef>
              <a:spcAft>
                <a:spcPct val="0"/>
              </a:spcAft>
              <a:buFont typeface="Wingdings" panose="05000000000000000000" pitchFamily="2" charset="2"/>
              <a:buChar char="ü"/>
            </a:pPr>
            <a:endParaRPr lang="es-MX" altLang="es-CO" sz="1700" dirty="0">
              <a:cs typeface="Times New Roman" panose="02020603050405020304" pitchFamily="18" charset="0"/>
            </a:endParaRPr>
          </a:p>
          <a:p>
            <a:pPr marL="285750" lvl="0" indent="-285750" algn="just" eaLnBrk="0" fontAlgn="base" hangingPunct="0">
              <a:spcBef>
                <a:spcPct val="0"/>
              </a:spcBef>
              <a:spcAft>
                <a:spcPct val="0"/>
              </a:spcAft>
              <a:buFont typeface="Wingdings" panose="05000000000000000000" pitchFamily="2" charset="2"/>
              <a:buChar char="ü"/>
            </a:pPr>
            <a:endParaRPr lang="es-CO" altLang="es-CO" sz="1700" dirty="0">
              <a:cs typeface="Times New Roman" panose="02020603050405020304" pitchFamily="18" charset="0"/>
            </a:endParaRPr>
          </a:p>
          <a:p>
            <a:pPr marL="285750" lvl="0" indent="-285750" algn="just" eaLnBrk="0" fontAlgn="base" hangingPunct="0">
              <a:spcBef>
                <a:spcPct val="0"/>
              </a:spcBef>
              <a:spcAft>
                <a:spcPct val="0"/>
              </a:spcAft>
              <a:buFont typeface="Wingdings" panose="05000000000000000000" pitchFamily="2" charset="2"/>
              <a:buChar char="ü"/>
            </a:pPr>
            <a:endParaRPr lang="es-MX" altLang="es-CO" sz="1700" dirty="0">
              <a:cs typeface="Times New Roman" panose="02020603050405020304" pitchFamily="18" charset="0"/>
            </a:endParaRPr>
          </a:p>
          <a:p>
            <a:pPr marL="285750" lvl="0" indent="-285750" algn="just" eaLnBrk="0" fontAlgn="base" hangingPunct="0">
              <a:spcBef>
                <a:spcPct val="0"/>
              </a:spcBef>
              <a:spcAft>
                <a:spcPct val="0"/>
              </a:spcAft>
              <a:buFont typeface="Wingdings" panose="05000000000000000000" pitchFamily="2" charset="2"/>
              <a:buChar char="ü"/>
            </a:pPr>
            <a:endParaRPr lang="es-MX" altLang="es-CO" sz="1700" dirty="0">
              <a:cs typeface="Times New Roman" panose="02020603050405020304" pitchFamily="18" charset="0"/>
            </a:endParaRPr>
          </a:p>
          <a:p>
            <a:pPr marL="285750" lvl="0" indent="-285750" algn="just" eaLnBrk="0" fontAlgn="base" hangingPunct="0">
              <a:spcBef>
                <a:spcPct val="0"/>
              </a:spcBef>
              <a:spcAft>
                <a:spcPct val="0"/>
              </a:spcAft>
              <a:buFont typeface="Wingdings" panose="05000000000000000000" pitchFamily="2" charset="2"/>
              <a:buChar char="ü"/>
            </a:pPr>
            <a:endParaRPr lang="es-MX" altLang="es-CO" sz="1700" dirty="0">
              <a:cs typeface="Times New Roman" panose="02020603050405020304" pitchFamily="18" charset="0"/>
            </a:endParaRPr>
          </a:p>
          <a:p>
            <a:pPr marL="285750" lvl="0" indent="-285750" algn="just" eaLnBrk="0" fontAlgn="base" hangingPunct="0">
              <a:spcBef>
                <a:spcPct val="0"/>
              </a:spcBef>
              <a:spcAft>
                <a:spcPct val="0"/>
              </a:spcAft>
              <a:buFont typeface="Wingdings" panose="05000000000000000000" pitchFamily="2" charset="2"/>
              <a:buChar char="ü"/>
            </a:pPr>
            <a:endParaRPr lang="es-MX" altLang="es-CO" sz="1700" dirty="0">
              <a:cs typeface="Times New Roman" panose="02020603050405020304" pitchFamily="18" charset="0"/>
            </a:endParaRPr>
          </a:p>
          <a:p>
            <a:pPr marL="285750" lvl="0" indent="-285750" algn="just" eaLnBrk="0" fontAlgn="base" hangingPunct="0">
              <a:spcBef>
                <a:spcPct val="0"/>
              </a:spcBef>
              <a:spcAft>
                <a:spcPct val="0"/>
              </a:spcAft>
              <a:buFont typeface="Wingdings" panose="05000000000000000000" pitchFamily="2" charset="2"/>
              <a:buChar char="ü"/>
            </a:pPr>
            <a:endParaRPr lang="es-MX" altLang="es-CO" sz="1700" dirty="0">
              <a:cs typeface="Times New Roman" panose="02020603050405020304" pitchFamily="18" charset="0"/>
            </a:endParaRPr>
          </a:p>
          <a:p>
            <a:pPr marL="285750" lvl="0" indent="-285750" algn="just" eaLnBrk="0" fontAlgn="base" hangingPunct="0">
              <a:spcBef>
                <a:spcPct val="0"/>
              </a:spcBef>
              <a:spcAft>
                <a:spcPct val="0"/>
              </a:spcAft>
              <a:buFont typeface="Wingdings" panose="05000000000000000000" pitchFamily="2" charset="2"/>
              <a:buChar char="ü"/>
            </a:pPr>
            <a:endParaRPr lang="es-MX" altLang="es-CO" sz="1700" dirty="0">
              <a:cs typeface="Times New Roman" panose="02020603050405020304" pitchFamily="18" charset="0"/>
            </a:endParaRPr>
          </a:p>
          <a:p>
            <a:pPr marL="285750" lvl="0" indent="-285750" algn="just" eaLnBrk="0" fontAlgn="base" hangingPunct="0">
              <a:spcBef>
                <a:spcPct val="0"/>
              </a:spcBef>
              <a:spcAft>
                <a:spcPct val="0"/>
              </a:spcAft>
              <a:buFont typeface="Wingdings" panose="05000000000000000000" pitchFamily="2" charset="2"/>
              <a:buChar char="ü"/>
            </a:pPr>
            <a:endParaRPr lang="es-MX" altLang="es-CO" sz="1700" dirty="0">
              <a:cs typeface="Times New Roman" panose="02020603050405020304" pitchFamily="18" charset="0"/>
            </a:endParaRPr>
          </a:p>
          <a:p>
            <a:pPr marL="285750" lvl="0" indent="-285750" algn="just" eaLnBrk="0" fontAlgn="base" hangingPunct="0">
              <a:spcBef>
                <a:spcPct val="0"/>
              </a:spcBef>
              <a:spcAft>
                <a:spcPct val="0"/>
              </a:spcAft>
              <a:buFont typeface="Wingdings" panose="05000000000000000000" pitchFamily="2" charset="2"/>
              <a:buChar char="ü"/>
            </a:pPr>
            <a:endParaRPr lang="es-CO" altLang="es-CO" sz="1700" dirty="0"/>
          </a:p>
        </p:txBody>
      </p:sp>
      <p:pic>
        <p:nvPicPr>
          <p:cNvPr id="7171" name="Picture 3" descr="indefinido">
            <a:extLst>
              <a:ext uri="{FF2B5EF4-FFF2-40B4-BE49-F238E27FC236}">
                <a16:creationId xmlns:a16="http://schemas.microsoft.com/office/drawing/2014/main" id="{1274B12D-5EB3-4B67-A130-6B627804343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449" b="28333"/>
          <a:stretch/>
        </p:blipFill>
        <p:spPr bwMode="auto">
          <a:xfrm>
            <a:off x="6429907" y="2422777"/>
            <a:ext cx="4690215" cy="2120794"/>
          </a:xfrm>
          <a:prstGeom prst="rect">
            <a:avLst/>
          </a:prstGeom>
          <a:noFill/>
          <a:extLst>
            <a:ext uri="{909E8E84-426E-40DD-AFC4-6F175D3DCCD1}">
              <a14:hiddenFill xmlns:a14="http://schemas.microsoft.com/office/drawing/2010/main">
                <a:solidFill>
                  <a:srgbClr val="FFFFFF"/>
                </a:solidFill>
              </a14:hiddenFill>
            </a:ext>
          </a:extLst>
        </p:spPr>
      </p:pic>
      <p:pic>
        <p:nvPicPr>
          <p:cNvPr id="7173" name="Picture 5" descr="indefinido">
            <a:extLst>
              <a:ext uri="{FF2B5EF4-FFF2-40B4-BE49-F238E27FC236}">
                <a16:creationId xmlns:a16="http://schemas.microsoft.com/office/drawing/2014/main" id="{71BF20F8-A324-4206-AF15-AFDFA8D029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893" b="33334"/>
          <a:stretch/>
        </p:blipFill>
        <p:spPr bwMode="auto">
          <a:xfrm>
            <a:off x="6429907" y="4449117"/>
            <a:ext cx="4966965" cy="1627831"/>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a:extLst>
              <a:ext uri="{FF2B5EF4-FFF2-40B4-BE49-F238E27FC236}">
                <a16:creationId xmlns:a16="http://schemas.microsoft.com/office/drawing/2014/main" id="{C7549209-845B-4C66-A61D-226B01A2F8BF}"/>
              </a:ext>
            </a:extLst>
          </p:cNvPr>
          <p:cNvSpPr/>
          <p:nvPr/>
        </p:nvSpPr>
        <p:spPr>
          <a:xfrm>
            <a:off x="5867907" y="6089889"/>
            <a:ext cx="5661486" cy="369332"/>
          </a:xfrm>
          <a:prstGeom prst="rect">
            <a:avLst/>
          </a:prstGeom>
        </p:spPr>
        <p:txBody>
          <a:bodyPr wrap="none">
            <a:spAutoFit/>
          </a:bodyPr>
          <a:lstStyle/>
          <a:p>
            <a:r>
              <a:rPr lang="es-CO" dirty="0">
                <a:hlinkClick r:id="rId4"/>
              </a:rPr>
              <a:t>https://www.synology.com/en-us/products/SA3400#specs</a:t>
            </a:r>
            <a:endParaRPr lang="es-CO" dirty="0"/>
          </a:p>
        </p:txBody>
      </p:sp>
    </p:spTree>
    <p:extLst>
      <p:ext uri="{BB962C8B-B14F-4D97-AF65-F5344CB8AC3E}">
        <p14:creationId xmlns:p14="http://schemas.microsoft.com/office/powerpoint/2010/main" val="2510201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1686AF72-FDF1-47B9-81B6-4EB0752307C9}"/>
              </a:ext>
            </a:extLst>
          </p:cNvPr>
          <p:cNvSpPr/>
          <p:nvPr/>
        </p:nvSpPr>
        <p:spPr>
          <a:xfrm>
            <a:off x="742122" y="562714"/>
            <a:ext cx="10840278" cy="2031325"/>
          </a:xfrm>
          <a:prstGeom prst="rect">
            <a:avLst/>
          </a:prstGeom>
        </p:spPr>
        <p:txBody>
          <a:bodyPr wrap="square">
            <a:spAutoFit/>
          </a:bodyPr>
          <a:lstStyle/>
          <a:p>
            <a:pPr marL="285750" indent="-285750" algn="just" eaLnBrk="0" fontAlgn="base" hangingPunct="0">
              <a:spcBef>
                <a:spcPct val="0"/>
              </a:spcBef>
              <a:spcAft>
                <a:spcPct val="0"/>
              </a:spcAft>
              <a:buFont typeface="Wingdings" panose="05000000000000000000" pitchFamily="2" charset="2"/>
              <a:buChar char="ü"/>
            </a:pPr>
            <a:r>
              <a:rPr lang="es-CO" altLang="es-CO" dirty="0">
                <a:cs typeface="Times New Roman" panose="02020603050405020304" pitchFamily="18" charset="0"/>
              </a:rPr>
              <a:t>El dispositivo tendrá 12 discos duros de 16TB cada uno</a:t>
            </a:r>
            <a:endParaRPr lang="es-CO" altLang="es-CO" dirty="0"/>
          </a:p>
          <a:p>
            <a:pPr marL="285750" lvl="0" indent="-285750" algn="just" eaLnBrk="0" fontAlgn="base" hangingPunct="0">
              <a:spcBef>
                <a:spcPct val="0"/>
              </a:spcBef>
              <a:spcAft>
                <a:spcPct val="0"/>
              </a:spcAft>
              <a:buFont typeface="Wingdings" panose="05000000000000000000" pitchFamily="2" charset="2"/>
              <a:buChar char="ü"/>
            </a:pPr>
            <a:endParaRPr lang="es-CO" altLang="es-CO" dirty="0">
              <a:cs typeface="Times New Roman" panose="02020603050405020304" pitchFamily="18" charset="0"/>
            </a:endParaRPr>
          </a:p>
          <a:p>
            <a:pPr marL="285750" lvl="0" indent="-285750" algn="just" eaLnBrk="0" fontAlgn="base" hangingPunct="0">
              <a:spcBef>
                <a:spcPct val="0"/>
              </a:spcBef>
              <a:spcAft>
                <a:spcPct val="0"/>
              </a:spcAft>
              <a:buFont typeface="Wingdings" panose="05000000000000000000" pitchFamily="2" charset="2"/>
              <a:buChar char="ü"/>
            </a:pPr>
            <a:r>
              <a:rPr lang="es-CO" altLang="es-CO" dirty="0">
                <a:cs typeface="Times New Roman" panose="02020603050405020304" pitchFamily="18" charset="0"/>
              </a:rPr>
              <a:t>Se implementa un arreglo RAID 10 con el fin de tener alta disponibilidad a nivel de protección y paridad de datos, logrando un total de 96TB de espacio disponible y otras 96TB para el manejo de la paridad.</a:t>
            </a:r>
            <a:r>
              <a:rPr lang="es-CO" altLang="es-CO" dirty="0">
                <a:solidFill>
                  <a:srgbClr val="000000"/>
                </a:solidFill>
                <a:cs typeface="Segoe UI" panose="020B0502040204020203" pitchFamily="34" charset="0"/>
              </a:rPr>
              <a:t> </a:t>
            </a:r>
          </a:p>
          <a:p>
            <a:pPr marL="285750" lvl="0" indent="-285750" algn="just" eaLnBrk="0" fontAlgn="base" hangingPunct="0">
              <a:spcBef>
                <a:spcPct val="0"/>
              </a:spcBef>
              <a:spcAft>
                <a:spcPct val="0"/>
              </a:spcAft>
              <a:buFont typeface="Wingdings" panose="05000000000000000000" pitchFamily="2" charset="2"/>
              <a:buChar char="ü"/>
            </a:pPr>
            <a:endParaRPr lang="es-CO" altLang="es-CO" dirty="0">
              <a:solidFill>
                <a:srgbClr val="000000"/>
              </a:solidFill>
              <a:cs typeface="Segoe UI" panose="020B0502040204020203" pitchFamily="34" charset="0"/>
            </a:endParaRPr>
          </a:p>
          <a:p>
            <a:pPr marL="285750" lvl="0" indent="-285750" algn="just" eaLnBrk="0" fontAlgn="base" hangingPunct="0">
              <a:spcBef>
                <a:spcPct val="0"/>
              </a:spcBef>
              <a:spcAft>
                <a:spcPct val="0"/>
              </a:spcAft>
              <a:buFont typeface="Wingdings" panose="05000000000000000000" pitchFamily="2" charset="2"/>
              <a:buChar char="ü"/>
            </a:pPr>
            <a:endParaRPr lang="es-CO" altLang="es-CO" dirty="0">
              <a:solidFill>
                <a:srgbClr val="000000"/>
              </a:solidFill>
              <a:cs typeface="Segoe UI" panose="020B0502040204020203" pitchFamily="34" charset="0"/>
            </a:endParaRPr>
          </a:p>
          <a:p>
            <a:pPr marL="285750" lvl="0" indent="-285750" algn="just" eaLnBrk="0" fontAlgn="base" hangingPunct="0">
              <a:spcBef>
                <a:spcPct val="0"/>
              </a:spcBef>
              <a:spcAft>
                <a:spcPct val="0"/>
              </a:spcAft>
              <a:buFont typeface="Wingdings" panose="05000000000000000000" pitchFamily="2" charset="2"/>
              <a:buChar char="ü"/>
            </a:pPr>
            <a:endParaRPr lang="es-CO" altLang="es-CO" dirty="0"/>
          </a:p>
        </p:txBody>
      </p:sp>
      <p:pic>
        <p:nvPicPr>
          <p:cNvPr id="3" name="Imagen 2">
            <a:extLst>
              <a:ext uri="{FF2B5EF4-FFF2-40B4-BE49-F238E27FC236}">
                <a16:creationId xmlns:a16="http://schemas.microsoft.com/office/drawing/2014/main" id="{296F44D6-3F0E-4E30-BAA6-F6C6A69C04DE}"/>
              </a:ext>
            </a:extLst>
          </p:cNvPr>
          <p:cNvPicPr/>
          <p:nvPr/>
        </p:nvPicPr>
        <p:blipFill>
          <a:blip r:embed="rId2"/>
          <a:stretch>
            <a:fillRect/>
          </a:stretch>
        </p:blipFill>
        <p:spPr>
          <a:xfrm>
            <a:off x="3064648" y="2172970"/>
            <a:ext cx="5612130" cy="2512060"/>
          </a:xfrm>
          <a:prstGeom prst="rect">
            <a:avLst/>
          </a:prstGeom>
        </p:spPr>
      </p:pic>
    </p:spTree>
    <p:extLst>
      <p:ext uri="{BB962C8B-B14F-4D97-AF65-F5344CB8AC3E}">
        <p14:creationId xmlns:p14="http://schemas.microsoft.com/office/powerpoint/2010/main" val="243888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14082B73-ADF1-45F3-9D84-E8AAA2499181}"/>
              </a:ext>
            </a:extLst>
          </p:cNvPr>
          <p:cNvSpPr/>
          <p:nvPr/>
        </p:nvSpPr>
        <p:spPr>
          <a:xfrm>
            <a:off x="802475" y="354225"/>
            <a:ext cx="10051054" cy="400110"/>
          </a:xfrm>
          <a:prstGeom prst="rect">
            <a:avLst/>
          </a:prstGeom>
        </p:spPr>
        <p:txBody>
          <a:bodyPr wrap="square">
            <a:spAutoFit/>
          </a:bodyPr>
          <a:lstStyle/>
          <a:p>
            <a:r>
              <a:rPr lang="es-MX" altLang="es-CO" sz="2000" b="1" dirty="0">
                <a:cs typeface="Times New Roman" panose="02020603050405020304" pitchFamily="18" charset="0"/>
              </a:rPr>
              <a:t>SOLUCIÓN 2: Solución propuesta con tecnología SAN </a:t>
            </a:r>
            <a:r>
              <a:rPr lang="es-MX" sz="2000" b="1" dirty="0"/>
              <a:t>enfoque </a:t>
            </a:r>
            <a:r>
              <a:rPr lang="es-MX" sz="2000" b="1" dirty="0" err="1"/>
              <a:t>Enterprice</a:t>
            </a:r>
            <a:r>
              <a:rPr lang="es-MX" sz="2000" b="1" dirty="0"/>
              <a:t> </a:t>
            </a:r>
            <a:endParaRPr lang="es-CO" sz="2000" b="1" dirty="0"/>
          </a:p>
        </p:txBody>
      </p:sp>
      <p:pic>
        <p:nvPicPr>
          <p:cNvPr id="8194" name="Picture 2" descr="Resultado de imagen para HPE 3PAR 8200">
            <a:extLst>
              <a:ext uri="{FF2B5EF4-FFF2-40B4-BE49-F238E27FC236}">
                <a16:creationId xmlns:a16="http://schemas.microsoft.com/office/drawing/2014/main" id="{CCEF94B5-0DC2-470B-B704-E16C1ABF2D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908" y="630047"/>
            <a:ext cx="3927443" cy="2945582"/>
          </a:xfrm>
          <a:prstGeom prst="rect">
            <a:avLst/>
          </a:prstGeom>
          <a:noFill/>
          <a:extLst>
            <a:ext uri="{909E8E84-426E-40DD-AFC4-6F175D3DCCD1}">
              <a14:hiddenFill xmlns:a14="http://schemas.microsoft.com/office/drawing/2010/main">
                <a:solidFill>
                  <a:srgbClr val="FFFFFF"/>
                </a:solidFill>
              </a14:hiddenFill>
            </a:ext>
          </a:extLst>
        </p:spPr>
      </p:pic>
      <p:pic>
        <p:nvPicPr>
          <p:cNvPr id="8195" name="Imagen 4">
            <a:extLst>
              <a:ext uri="{FF2B5EF4-FFF2-40B4-BE49-F238E27FC236}">
                <a16:creationId xmlns:a16="http://schemas.microsoft.com/office/drawing/2014/main" id="{A7E5D6D2-EDB2-4142-9E84-6319B57A6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273"/>
          <a:stretch/>
        </p:blipFill>
        <p:spPr bwMode="auto">
          <a:xfrm>
            <a:off x="630197" y="2975467"/>
            <a:ext cx="8547652" cy="315771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
            <a:extLst>
              <a:ext uri="{FF2B5EF4-FFF2-40B4-BE49-F238E27FC236}">
                <a16:creationId xmlns:a16="http://schemas.microsoft.com/office/drawing/2014/main" id="{88E46D25-1222-49E5-8427-DE9644755205}"/>
              </a:ext>
            </a:extLst>
          </p:cNvPr>
          <p:cNvSpPr>
            <a:spLocks noChangeArrowheads="1"/>
          </p:cNvSpPr>
          <p:nvPr/>
        </p:nvSpPr>
        <p:spPr bwMode="auto">
          <a:xfrm>
            <a:off x="802476" y="411800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sp>
        <p:nvSpPr>
          <p:cNvPr id="6" name="Rectángulo 5">
            <a:extLst>
              <a:ext uri="{FF2B5EF4-FFF2-40B4-BE49-F238E27FC236}">
                <a16:creationId xmlns:a16="http://schemas.microsoft.com/office/drawing/2014/main" id="{6D0DB170-20C6-4F97-BB94-A3D672CB1516}"/>
              </a:ext>
            </a:extLst>
          </p:cNvPr>
          <p:cNvSpPr/>
          <p:nvPr/>
        </p:nvSpPr>
        <p:spPr>
          <a:xfrm>
            <a:off x="658205" y="1498139"/>
            <a:ext cx="3919214" cy="1477328"/>
          </a:xfrm>
          <a:prstGeom prst="rect">
            <a:avLst/>
          </a:prstGeom>
        </p:spPr>
        <p:txBody>
          <a:bodyPr wrap="none">
            <a:spAutoFit/>
          </a:bodyPr>
          <a:lstStyle/>
          <a:p>
            <a:pPr algn="just" eaLnBrk="0" fontAlgn="base" hangingPunct="0">
              <a:spcBef>
                <a:spcPct val="0"/>
              </a:spcBef>
              <a:spcAft>
                <a:spcPct val="0"/>
              </a:spcAft>
            </a:pPr>
            <a:endParaRPr lang="es-MX" altLang="es-CO" dirty="0">
              <a:cs typeface="Times New Roman" panose="02020603050405020304" pitchFamily="18" charset="0"/>
            </a:endParaRPr>
          </a:p>
          <a:p>
            <a:pPr marL="285750" indent="-285750" algn="just" eaLnBrk="0" fontAlgn="base" hangingPunct="0">
              <a:spcBef>
                <a:spcPct val="0"/>
              </a:spcBef>
              <a:spcAft>
                <a:spcPct val="0"/>
              </a:spcAft>
              <a:buFont typeface="Wingdings" panose="05000000000000000000" pitchFamily="2" charset="2"/>
              <a:buChar char="ü"/>
            </a:pPr>
            <a:r>
              <a:rPr lang="es-MX" altLang="es-CO" dirty="0">
                <a:cs typeface="Times New Roman" panose="02020603050405020304" pitchFamily="18" charset="0"/>
              </a:rPr>
              <a:t>Dispositivo </a:t>
            </a:r>
            <a:r>
              <a:rPr lang="es-MX" b="1" dirty="0"/>
              <a:t>HPE 3PAR 8200</a:t>
            </a:r>
            <a:r>
              <a:rPr lang="es-MX" altLang="es-CO" b="1" dirty="0">
                <a:cs typeface="Times New Roman" panose="02020603050405020304" pitchFamily="18" charset="0"/>
              </a:rPr>
              <a:t> </a:t>
            </a:r>
            <a:r>
              <a:rPr lang="es-MX" altLang="es-CO" dirty="0">
                <a:cs typeface="Times New Roman" panose="02020603050405020304" pitchFamily="18" charset="0"/>
              </a:rPr>
              <a:t>escalable</a:t>
            </a:r>
          </a:p>
          <a:p>
            <a:pPr marL="285750" indent="-285750" algn="just" eaLnBrk="0" fontAlgn="base" hangingPunct="0">
              <a:spcBef>
                <a:spcPct val="0"/>
              </a:spcBef>
              <a:spcAft>
                <a:spcPct val="0"/>
              </a:spcAft>
              <a:buFont typeface="Wingdings" panose="05000000000000000000" pitchFamily="2" charset="2"/>
              <a:buChar char="ü"/>
            </a:pPr>
            <a:endParaRPr lang="es-MX" altLang="es-CO" dirty="0">
              <a:cs typeface="Times New Roman" panose="02020603050405020304" pitchFamily="18" charset="0"/>
            </a:endParaRPr>
          </a:p>
          <a:p>
            <a:pPr marL="285750" indent="-285750" algn="just" eaLnBrk="0" fontAlgn="base" hangingPunct="0">
              <a:spcBef>
                <a:spcPct val="0"/>
              </a:spcBef>
              <a:spcAft>
                <a:spcPct val="0"/>
              </a:spcAft>
              <a:buFont typeface="Wingdings" panose="05000000000000000000" pitchFamily="2" charset="2"/>
              <a:buChar char="ü"/>
            </a:pPr>
            <a:endParaRPr lang="es-MX" altLang="es-CO" dirty="0">
              <a:cs typeface="Times New Roman" panose="02020603050405020304" pitchFamily="18" charset="0"/>
            </a:endParaRPr>
          </a:p>
          <a:p>
            <a:pPr algn="just" eaLnBrk="0" fontAlgn="base" hangingPunct="0">
              <a:spcBef>
                <a:spcPct val="0"/>
              </a:spcBef>
              <a:spcAft>
                <a:spcPct val="0"/>
              </a:spcAft>
            </a:pPr>
            <a:r>
              <a:rPr lang="es-MX" altLang="es-CO" b="1" dirty="0">
                <a:cs typeface="Times New Roman" panose="02020603050405020304" pitchFamily="18" charset="0"/>
              </a:rPr>
              <a:t>   </a:t>
            </a:r>
            <a:r>
              <a:rPr lang="es-MX" altLang="es-CO" sz="1600" b="1" dirty="0">
                <a:cs typeface="Times New Roman" panose="02020603050405020304" pitchFamily="18" charset="0"/>
              </a:rPr>
              <a:t>Componentes</a:t>
            </a:r>
            <a:endParaRPr lang="es-MX" altLang="es-CO" b="1" dirty="0">
              <a:cs typeface="Times New Roman" panose="02020603050405020304" pitchFamily="18" charset="0"/>
            </a:endParaRPr>
          </a:p>
        </p:txBody>
      </p:sp>
      <p:sp>
        <p:nvSpPr>
          <p:cNvPr id="10" name="Rectángulo 9">
            <a:extLst>
              <a:ext uri="{FF2B5EF4-FFF2-40B4-BE49-F238E27FC236}">
                <a16:creationId xmlns:a16="http://schemas.microsoft.com/office/drawing/2014/main" id="{C8F0B31A-FDAB-4817-B5F9-1B81B530C9E4}"/>
              </a:ext>
            </a:extLst>
          </p:cNvPr>
          <p:cNvSpPr/>
          <p:nvPr/>
        </p:nvSpPr>
        <p:spPr>
          <a:xfrm>
            <a:off x="9487102" y="2975467"/>
            <a:ext cx="2455082" cy="1857368"/>
          </a:xfrm>
          <a:prstGeom prst="rect">
            <a:avLst/>
          </a:prstGeom>
        </p:spPr>
        <p:txBody>
          <a:bodyPr wrap="square">
            <a:spAutoFit/>
          </a:bodyPr>
          <a:lstStyle/>
          <a:p>
            <a:pPr algn="just">
              <a:lnSpc>
                <a:spcPct val="107000"/>
              </a:lnSpc>
              <a:spcAft>
                <a:spcPts val="800"/>
              </a:spcAft>
            </a:pPr>
            <a:r>
              <a:rPr lang="es-MX" dirty="0">
                <a:latin typeface="Calibri" panose="020F0502020204030204" pitchFamily="34" charset="0"/>
                <a:ea typeface="Calibri" panose="020F0502020204030204" pitchFamily="34" charset="0"/>
                <a:cs typeface="Times New Roman" panose="02020603050405020304" pitchFamily="18" charset="0"/>
              </a:rPr>
              <a:t>Para poder conectar la solución y presentársela a los servidores, se requieren dos </a:t>
            </a:r>
            <a:r>
              <a:rPr lang="es-MX" dirty="0" err="1">
                <a:latin typeface="Calibri" panose="020F0502020204030204" pitchFamily="34" charset="0"/>
                <a:ea typeface="Calibri" panose="020F0502020204030204" pitchFamily="34" charset="0"/>
                <a:cs typeface="Times New Roman" panose="02020603050405020304" pitchFamily="18" charset="0"/>
              </a:rPr>
              <a:t>Switches</a:t>
            </a:r>
            <a:r>
              <a:rPr lang="es-MX" dirty="0">
                <a:latin typeface="Calibri" panose="020F0502020204030204" pitchFamily="34" charset="0"/>
                <a:ea typeface="Calibri" panose="020F0502020204030204" pitchFamily="34" charset="0"/>
                <a:cs typeface="Times New Roman" panose="02020603050405020304" pitchFamily="18" charset="0"/>
              </a:rPr>
              <a:t> FC y una tarjeta HBA para cada servidor.</a:t>
            </a:r>
            <a:endParaRPr lang="es-CO"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03853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09D3FB82-3CCA-41EB-9483-B41D488F501E}"/>
              </a:ext>
            </a:extLst>
          </p:cNvPr>
          <p:cNvSpPr/>
          <p:nvPr/>
        </p:nvSpPr>
        <p:spPr>
          <a:xfrm>
            <a:off x="742121" y="637934"/>
            <a:ext cx="10495721" cy="3849708"/>
          </a:xfrm>
          <a:prstGeom prst="rect">
            <a:avLst/>
          </a:prstGeom>
        </p:spPr>
        <p:txBody>
          <a:bodyPr wrap="square">
            <a:spAutoFit/>
          </a:bodyPr>
          <a:lstStyle/>
          <a:p>
            <a:pPr algn="just">
              <a:lnSpc>
                <a:spcPct val="107000"/>
              </a:lnSpc>
              <a:spcAft>
                <a:spcPts val="800"/>
              </a:spcAft>
            </a:pPr>
            <a:r>
              <a:rPr lang="es-MX" sz="1700" dirty="0">
                <a:ea typeface="Calibri" panose="020F0502020204030204" pitchFamily="34" charset="0"/>
                <a:cs typeface="Times New Roman" panose="02020603050405020304" pitchFamily="18" charset="0"/>
              </a:rPr>
              <a:t>Se propone almacenamiento con alta disponibilidad para la HPE 3PAR 8200 y se define la alta disponibilidad de la siguiente manera:</a:t>
            </a:r>
          </a:p>
          <a:p>
            <a:pPr algn="just">
              <a:lnSpc>
                <a:spcPct val="107000"/>
              </a:lnSpc>
              <a:spcAft>
                <a:spcPts val="800"/>
              </a:spcAft>
            </a:pPr>
            <a:endParaRPr lang="es-CO" sz="1700" dirty="0">
              <a:ea typeface="Calibri" panose="020F0502020204030204" pitchFamily="34" charset="0"/>
              <a:cs typeface="Times New Roman" panose="02020603050405020304" pitchFamily="18" charset="0"/>
            </a:endParaRPr>
          </a:p>
          <a:p>
            <a:pPr marL="342900" lvl="0" indent="-342900" algn="just">
              <a:lnSpc>
                <a:spcPct val="107000"/>
              </a:lnSpc>
              <a:spcAft>
                <a:spcPts val="0"/>
              </a:spcAft>
              <a:buFont typeface="Arial" panose="020B0604020202020204" pitchFamily="34" charset="0"/>
              <a:buChar char="•"/>
            </a:pPr>
            <a:r>
              <a:rPr lang="es-MX" sz="1700" dirty="0">
                <a:ea typeface="Calibri" panose="020F0502020204030204" pitchFamily="34" charset="0"/>
                <a:cs typeface="Times New Roman" panose="02020603050405020304" pitchFamily="18" charset="0"/>
              </a:rPr>
              <a:t>A nivel de discos con arreglos tipo RAID5 y RAID6</a:t>
            </a:r>
            <a:endParaRPr lang="es-CO" sz="1700" dirty="0">
              <a:ea typeface="Calibri" panose="020F0502020204030204" pitchFamily="34" charset="0"/>
              <a:cs typeface="Times New Roman" panose="02020603050405020304" pitchFamily="18" charset="0"/>
            </a:endParaRPr>
          </a:p>
          <a:p>
            <a:pPr marL="342900" lvl="0" indent="-342900" algn="just">
              <a:lnSpc>
                <a:spcPct val="107000"/>
              </a:lnSpc>
              <a:spcAft>
                <a:spcPts val="0"/>
              </a:spcAft>
              <a:buFont typeface="Arial" panose="020B0604020202020204" pitchFamily="34" charset="0"/>
              <a:buChar char="•"/>
            </a:pPr>
            <a:r>
              <a:rPr lang="es-MX" sz="1700" dirty="0">
                <a:ea typeface="Calibri" panose="020F0502020204030204" pitchFamily="34" charset="0"/>
                <a:cs typeface="Times New Roman" panose="02020603050405020304" pitchFamily="18" charset="0"/>
              </a:rPr>
              <a:t>A nivel de controladora con dos controladoras </a:t>
            </a:r>
          </a:p>
          <a:p>
            <a:pPr marL="342900" lvl="0" indent="-342900" algn="just">
              <a:lnSpc>
                <a:spcPct val="107000"/>
              </a:lnSpc>
              <a:spcAft>
                <a:spcPts val="0"/>
              </a:spcAft>
              <a:buFont typeface="Arial" panose="020B0604020202020204" pitchFamily="34" charset="0"/>
              <a:buChar char="•"/>
            </a:pPr>
            <a:r>
              <a:rPr lang="es-MX" sz="1700" dirty="0">
                <a:ea typeface="Calibri" panose="020F0502020204030204" pitchFamily="34" charset="0"/>
                <a:cs typeface="Times New Roman" panose="02020603050405020304" pitchFamily="18" charset="0"/>
              </a:rPr>
              <a:t>A nivel de cajones de discos adicionales, agregados de a pares</a:t>
            </a:r>
          </a:p>
          <a:p>
            <a:pPr marL="342900" lvl="0" indent="-342900" algn="just">
              <a:lnSpc>
                <a:spcPct val="107000"/>
              </a:lnSpc>
              <a:spcAft>
                <a:spcPts val="0"/>
              </a:spcAft>
              <a:buFont typeface="Arial" panose="020B0604020202020204" pitchFamily="34" charset="0"/>
              <a:buChar char="•"/>
            </a:pPr>
            <a:endParaRPr lang="es-CO" sz="1700" dirty="0">
              <a:ea typeface="Calibri" panose="020F0502020204030204" pitchFamily="34" charset="0"/>
              <a:cs typeface="Times New Roman" panose="02020603050405020304" pitchFamily="18" charset="0"/>
            </a:endParaRPr>
          </a:p>
          <a:p>
            <a:pPr algn="just">
              <a:lnSpc>
                <a:spcPct val="107000"/>
              </a:lnSpc>
              <a:spcAft>
                <a:spcPts val="800"/>
              </a:spcAft>
            </a:pPr>
            <a:r>
              <a:rPr lang="es-MX" sz="1700" dirty="0">
                <a:ea typeface="Calibri" panose="020F0502020204030204" pitchFamily="34" charset="0"/>
                <a:cs typeface="Times New Roman" panose="02020603050405020304" pitchFamily="18" charset="0"/>
              </a:rPr>
              <a:t>Para lograr el total de almacenamiento de 90TB se tiene tres tipos de discos:</a:t>
            </a:r>
          </a:p>
          <a:p>
            <a:pPr algn="just">
              <a:lnSpc>
                <a:spcPct val="107000"/>
              </a:lnSpc>
              <a:spcAft>
                <a:spcPts val="800"/>
              </a:spcAft>
            </a:pPr>
            <a:endParaRPr lang="es-CO" sz="1700" dirty="0">
              <a:ea typeface="Calibri" panose="020F0502020204030204" pitchFamily="34" charset="0"/>
              <a:cs typeface="Times New Roman" panose="02020603050405020304" pitchFamily="18" charset="0"/>
            </a:endParaRPr>
          </a:p>
          <a:p>
            <a:pPr marL="285750" lvl="0" indent="-285750" algn="just">
              <a:lnSpc>
                <a:spcPct val="107000"/>
              </a:lnSpc>
              <a:spcAft>
                <a:spcPts val="0"/>
              </a:spcAft>
              <a:buFont typeface="Arial" panose="020B0604020202020204" pitchFamily="34" charset="0"/>
              <a:buChar char="•"/>
            </a:pPr>
            <a:r>
              <a:rPr lang="es-MX" sz="1700" dirty="0">
                <a:ea typeface="Calibri" panose="020F0502020204030204" pitchFamily="34" charset="0"/>
                <a:cs typeface="Times New Roman" panose="02020603050405020304" pitchFamily="18" charset="0"/>
              </a:rPr>
              <a:t>Discos SSD donde se almacenan los datos que más frecuentemente son usados: </a:t>
            </a:r>
            <a:r>
              <a:rPr lang="es-MX" sz="1700" b="1" dirty="0">
                <a:ea typeface="Calibri" panose="020F0502020204030204" pitchFamily="34" charset="0"/>
                <a:cs typeface="Times New Roman" panose="02020603050405020304" pitchFamily="18" charset="0"/>
              </a:rPr>
              <a:t>6.1TB usables</a:t>
            </a:r>
            <a:endParaRPr lang="es-CO" sz="1700" dirty="0">
              <a:ea typeface="Calibri" panose="020F0502020204030204" pitchFamily="34" charset="0"/>
              <a:cs typeface="Times New Roman" panose="02020603050405020304" pitchFamily="18" charset="0"/>
            </a:endParaRPr>
          </a:p>
          <a:p>
            <a:pPr marL="285750" lvl="0" indent="-285750" algn="just">
              <a:lnSpc>
                <a:spcPct val="107000"/>
              </a:lnSpc>
              <a:spcAft>
                <a:spcPts val="0"/>
              </a:spcAft>
              <a:buFont typeface="Arial" panose="020B0604020202020204" pitchFamily="34" charset="0"/>
              <a:buChar char="•"/>
            </a:pPr>
            <a:r>
              <a:rPr lang="es-MX" sz="1700" dirty="0">
                <a:ea typeface="Calibri" panose="020F0502020204030204" pitchFamily="34" charset="0"/>
                <a:cs typeface="Times New Roman" panose="02020603050405020304" pitchFamily="18" charset="0"/>
              </a:rPr>
              <a:t>Discos HDD de 10k donde se almacenan los datos usados en los últimos 6 meses: </a:t>
            </a:r>
            <a:r>
              <a:rPr lang="es-MX" sz="1700" b="1" dirty="0">
                <a:ea typeface="Calibri" panose="020F0502020204030204" pitchFamily="34" charset="0"/>
                <a:cs typeface="Times New Roman" panose="02020603050405020304" pitchFamily="18" charset="0"/>
              </a:rPr>
              <a:t>11.76TB Usables</a:t>
            </a:r>
            <a:endParaRPr lang="es-CO" sz="1700" dirty="0">
              <a:ea typeface="Calibri" panose="020F0502020204030204" pitchFamily="34" charset="0"/>
              <a:cs typeface="Times New Roman" panose="02020603050405020304" pitchFamily="18" charset="0"/>
            </a:endParaRPr>
          </a:p>
          <a:p>
            <a:pPr marL="285750" lvl="0" indent="-285750" algn="just">
              <a:lnSpc>
                <a:spcPct val="107000"/>
              </a:lnSpc>
              <a:spcAft>
                <a:spcPts val="800"/>
              </a:spcAft>
              <a:buFont typeface="Arial" panose="020B0604020202020204" pitchFamily="34" charset="0"/>
              <a:buChar char="•"/>
            </a:pPr>
            <a:r>
              <a:rPr lang="es-MX" sz="1700" dirty="0">
                <a:ea typeface="Calibri" panose="020F0502020204030204" pitchFamily="34" charset="0"/>
                <a:cs typeface="Times New Roman" panose="02020603050405020304" pitchFamily="18" charset="0"/>
              </a:rPr>
              <a:t>Discos NL de 7.2K donde se almacenan los datos que llevan más de 6 meses sin uso. </a:t>
            </a:r>
            <a:r>
              <a:rPr lang="es-MX" sz="1700" b="1" dirty="0">
                <a:ea typeface="Calibri" panose="020F0502020204030204" pitchFamily="34" charset="0"/>
                <a:cs typeface="Times New Roman" panose="02020603050405020304" pitchFamily="18" charset="0"/>
              </a:rPr>
              <a:t>79.74TB usables</a:t>
            </a:r>
            <a:endParaRPr lang="es-CO" sz="1700"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06964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2F3FDEAF-A151-4E0D-BB29-F091F52BE410}"/>
              </a:ext>
            </a:extLst>
          </p:cNvPr>
          <p:cNvPicPr/>
          <p:nvPr/>
        </p:nvPicPr>
        <p:blipFill>
          <a:blip r:embed="rId2"/>
          <a:stretch>
            <a:fillRect/>
          </a:stretch>
        </p:blipFill>
        <p:spPr>
          <a:xfrm>
            <a:off x="954154" y="768626"/>
            <a:ext cx="10323445" cy="5618922"/>
          </a:xfrm>
          <a:prstGeom prst="rect">
            <a:avLst/>
          </a:prstGeom>
        </p:spPr>
      </p:pic>
      <p:sp>
        <p:nvSpPr>
          <p:cNvPr id="5" name="Rectángulo 4">
            <a:extLst>
              <a:ext uri="{FF2B5EF4-FFF2-40B4-BE49-F238E27FC236}">
                <a16:creationId xmlns:a16="http://schemas.microsoft.com/office/drawing/2014/main" id="{4E47EBA3-0A3C-4DF8-86C3-92F29C6FC6CA}"/>
              </a:ext>
            </a:extLst>
          </p:cNvPr>
          <p:cNvSpPr/>
          <p:nvPr/>
        </p:nvSpPr>
        <p:spPr>
          <a:xfrm>
            <a:off x="834886" y="285786"/>
            <a:ext cx="840295" cy="369332"/>
          </a:xfrm>
          <a:prstGeom prst="rect">
            <a:avLst/>
          </a:prstGeom>
        </p:spPr>
        <p:txBody>
          <a:bodyPr wrap="none">
            <a:spAutoFit/>
          </a:bodyPr>
          <a:lstStyle/>
          <a:p>
            <a:r>
              <a:rPr lang="es-MX" b="1" dirty="0">
                <a:latin typeface="Calibri" panose="020F0502020204030204" pitchFamily="34" charset="0"/>
                <a:ea typeface="Calibri" panose="020F0502020204030204" pitchFamily="34" charset="0"/>
                <a:cs typeface="Times New Roman" panose="02020603050405020304" pitchFamily="18" charset="0"/>
              </a:rPr>
              <a:t>Diseño</a:t>
            </a:r>
            <a:endParaRPr lang="es-CO" b="1" dirty="0"/>
          </a:p>
        </p:txBody>
      </p:sp>
    </p:spTree>
    <p:extLst>
      <p:ext uri="{BB962C8B-B14F-4D97-AF65-F5344CB8AC3E}">
        <p14:creationId xmlns:p14="http://schemas.microsoft.com/office/powerpoint/2010/main" val="3665307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Imagen 2">
            <a:extLst>
              <a:ext uri="{FF2B5EF4-FFF2-40B4-BE49-F238E27FC236}">
                <a16:creationId xmlns:a16="http://schemas.microsoft.com/office/drawing/2014/main" id="{21A63849-835A-466D-AC9B-D5C8B7D7D7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77" r="1285"/>
          <a:stretch/>
        </p:blipFill>
        <p:spPr bwMode="auto">
          <a:xfrm>
            <a:off x="2544417" y="276225"/>
            <a:ext cx="9024731" cy="2536933"/>
          </a:xfrm>
          <a:prstGeom prst="rect">
            <a:avLst/>
          </a:prstGeom>
          <a:noFill/>
          <a:extLst>
            <a:ext uri="{909E8E84-426E-40DD-AFC4-6F175D3DCCD1}">
              <a14:hiddenFill xmlns:a14="http://schemas.microsoft.com/office/drawing/2010/main">
                <a:solidFill>
                  <a:srgbClr val="FFFFFF"/>
                </a:solidFill>
              </a14:hiddenFill>
            </a:ext>
          </a:extLst>
        </p:spPr>
      </p:pic>
      <p:pic>
        <p:nvPicPr>
          <p:cNvPr id="9217" name="Imagen 3">
            <a:extLst>
              <a:ext uri="{FF2B5EF4-FFF2-40B4-BE49-F238E27FC236}">
                <a16:creationId xmlns:a16="http://schemas.microsoft.com/office/drawing/2014/main" id="{4A2DEDDA-C749-466E-8D1F-B3AF598DC9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1594" y="3152775"/>
            <a:ext cx="3170997"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01807CE3-FC54-4884-BFFA-DF1FDA712B31}"/>
              </a:ext>
            </a:extLst>
          </p:cNvPr>
          <p:cNvSpPr>
            <a:spLocks noChangeArrowheads="1"/>
          </p:cNvSpPr>
          <p:nvPr/>
        </p:nvSpPr>
        <p:spPr bwMode="auto">
          <a:xfrm>
            <a:off x="503583" y="1115108"/>
            <a:ext cx="135165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CO"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Desempeño</a:t>
            </a:r>
            <a:r>
              <a:rPr kumimoji="0" lang="es-MX" altLang="es-CO" sz="11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endParaRPr kumimoji="0" lang="es-CO" altLang="es-CO" sz="11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
        <p:nvSpPr>
          <p:cNvPr id="3" name="Rectangle 4">
            <a:extLst>
              <a:ext uri="{FF2B5EF4-FFF2-40B4-BE49-F238E27FC236}">
                <a16:creationId xmlns:a16="http://schemas.microsoft.com/office/drawing/2014/main" id="{2F18C1BE-951E-4DF6-BA95-BE39C7067622}"/>
              </a:ext>
            </a:extLst>
          </p:cNvPr>
          <p:cNvSpPr>
            <a:spLocks noChangeArrowheads="1"/>
          </p:cNvSpPr>
          <p:nvPr/>
        </p:nvSpPr>
        <p:spPr bwMode="auto">
          <a:xfrm>
            <a:off x="503583" y="3721677"/>
            <a:ext cx="237911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CO"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Variables de ambiente:</a:t>
            </a:r>
            <a:endParaRPr kumimoji="0" lang="es-CO" altLang="es-CO"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
        <p:nvSpPr>
          <p:cNvPr id="4" name="Rectangle 5">
            <a:extLst>
              <a:ext uri="{FF2B5EF4-FFF2-40B4-BE49-F238E27FC236}">
                <a16:creationId xmlns:a16="http://schemas.microsoft.com/office/drawing/2014/main" id="{B0393D08-B61F-4127-96E6-F90D105858DC}"/>
              </a:ext>
            </a:extLst>
          </p:cNvPr>
          <p:cNvSpPr>
            <a:spLocks noChangeArrowheads="1"/>
          </p:cNvSpPr>
          <p:nvPr/>
        </p:nvSpPr>
        <p:spPr bwMode="auto">
          <a:xfrm>
            <a:off x="0" y="54197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sp>
        <p:nvSpPr>
          <p:cNvPr id="7" name="Rectángulo 6">
            <a:extLst>
              <a:ext uri="{FF2B5EF4-FFF2-40B4-BE49-F238E27FC236}">
                <a16:creationId xmlns:a16="http://schemas.microsoft.com/office/drawing/2014/main" id="{62D0412A-D445-47E8-A6FC-E90C413E27D3}"/>
              </a:ext>
            </a:extLst>
          </p:cNvPr>
          <p:cNvSpPr/>
          <p:nvPr/>
        </p:nvSpPr>
        <p:spPr>
          <a:xfrm>
            <a:off x="7023652" y="4019941"/>
            <a:ext cx="4838201" cy="1323439"/>
          </a:xfrm>
          <a:prstGeom prst="rect">
            <a:avLst/>
          </a:prstGeom>
        </p:spPr>
        <p:txBody>
          <a:bodyPr wrap="square">
            <a:spAutoFit/>
          </a:bodyPr>
          <a:lstStyle/>
          <a:p>
            <a:pPr algn="just" eaLnBrk="0" fontAlgn="base" hangingPunct="0">
              <a:spcBef>
                <a:spcPct val="0"/>
              </a:spcBef>
              <a:spcAft>
                <a:spcPct val="0"/>
              </a:spcAft>
            </a:pPr>
            <a:r>
              <a:rPr lang="es-MX" altLang="es-CO" dirty="0">
                <a:cs typeface="Times New Roman" panose="02020603050405020304" pitchFamily="18" charset="0"/>
              </a:rPr>
              <a:t>Precio SAN: </a:t>
            </a:r>
            <a:r>
              <a:rPr lang="es-MX" altLang="es-CO" sz="2000" dirty="0">
                <a:cs typeface="Times New Roman" panose="02020603050405020304" pitchFamily="18" charset="0"/>
              </a:rPr>
              <a:t>USD$ 17,961</a:t>
            </a:r>
          </a:p>
          <a:p>
            <a:pPr algn="just" eaLnBrk="0" fontAlgn="base" hangingPunct="0">
              <a:spcBef>
                <a:spcPct val="0"/>
              </a:spcBef>
              <a:spcAft>
                <a:spcPct val="0"/>
              </a:spcAft>
            </a:pPr>
            <a:r>
              <a:rPr lang="es-MX" altLang="es-CO" dirty="0">
                <a:cs typeface="Times New Roman" panose="02020603050405020304" pitchFamily="18" charset="0"/>
              </a:rPr>
              <a:t>Precio Disco SSD/SAS: </a:t>
            </a:r>
            <a:r>
              <a:rPr lang="es-MX" altLang="es-CO" sz="2000" dirty="0">
                <a:cs typeface="Times New Roman" panose="02020603050405020304" pitchFamily="18" charset="0"/>
              </a:rPr>
              <a:t>USD$ 185,760 </a:t>
            </a:r>
            <a:r>
              <a:rPr lang="es-MX" altLang="es-CO" dirty="0">
                <a:cs typeface="Times New Roman" panose="02020603050405020304" pitchFamily="18" charset="0"/>
              </a:rPr>
              <a:t>x 80 Discos</a:t>
            </a:r>
            <a:endParaRPr lang="es-MX" altLang="es-CO" sz="2000" dirty="0">
              <a:cs typeface="Times New Roman" panose="02020603050405020304" pitchFamily="18" charset="0"/>
            </a:endParaRPr>
          </a:p>
          <a:p>
            <a:pPr algn="just" eaLnBrk="0" fontAlgn="base" hangingPunct="0">
              <a:spcBef>
                <a:spcPct val="0"/>
              </a:spcBef>
              <a:spcAft>
                <a:spcPct val="0"/>
              </a:spcAft>
            </a:pPr>
            <a:endParaRPr lang="es-MX" altLang="es-CO" sz="2000" dirty="0">
              <a:cs typeface="Times New Roman" panose="02020603050405020304" pitchFamily="18" charset="0"/>
            </a:endParaRPr>
          </a:p>
          <a:p>
            <a:pPr algn="just" eaLnBrk="0" fontAlgn="base" hangingPunct="0">
              <a:spcBef>
                <a:spcPct val="0"/>
              </a:spcBef>
              <a:spcAft>
                <a:spcPct val="0"/>
              </a:spcAft>
            </a:pPr>
            <a:r>
              <a:rPr lang="es-MX" altLang="es-CO" dirty="0">
                <a:cs typeface="Times New Roman" panose="02020603050405020304" pitchFamily="18" charset="0"/>
              </a:rPr>
              <a:t>Total Solución: </a:t>
            </a:r>
            <a:r>
              <a:rPr lang="es-MX" altLang="es-CO" sz="2000" dirty="0">
                <a:cs typeface="Times New Roman" panose="02020603050405020304" pitchFamily="18" charset="0"/>
              </a:rPr>
              <a:t>USD$ 203,721 </a:t>
            </a:r>
            <a:r>
              <a:rPr lang="es-MX" altLang="es-CO" sz="2000" dirty="0" err="1">
                <a:cs typeface="Times New Roman" panose="02020603050405020304" pitchFamily="18" charset="0"/>
              </a:rPr>
              <a:t>aprox</a:t>
            </a:r>
            <a:endParaRPr lang="es-CO" altLang="es-CO" dirty="0">
              <a:cs typeface="Times New Roman" panose="02020603050405020304" pitchFamily="18" charset="0"/>
            </a:endParaRPr>
          </a:p>
        </p:txBody>
      </p:sp>
      <p:sp>
        <p:nvSpPr>
          <p:cNvPr id="5" name="Rectángulo 4">
            <a:extLst>
              <a:ext uri="{FF2B5EF4-FFF2-40B4-BE49-F238E27FC236}">
                <a16:creationId xmlns:a16="http://schemas.microsoft.com/office/drawing/2014/main" id="{28C5D68D-B471-40A1-8F92-0E4A4A74CCAD}"/>
              </a:ext>
            </a:extLst>
          </p:cNvPr>
          <p:cNvSpPr/>
          <p:nvPr/>
        </p:nvSpPr>
        <p:spPr>
          <a:xfrm>
            <a:off x="7251489" y="3235711"/>
            <a:ext cx="4610365" cy="400110"/>
          </a:xfrm>
          <a:prstGeom prst="rect">
            <a:avLst/>
          </a:prstGeom>
        </p:spPr>
        <p:txBody>
          <a:bodyPr wrap="none">
            <a:spAutoFit/>
          </a:bodyPr>
          <a:lstStyle/>
          <a:p>
            <a:r>
              <a:rPr lang="en-US" sz="2000" dirty="0">
                <a:solidFill>
                  <a:srgbClr val="000000"/>
                </a:solidFill>
              </a:rPr>
              <a:t>HPE 3PAR 8200 2N+SW Storage Field Base</a:t>
            </a:r>
            <a:r>
              <a:rPr lang="en-US" sz="2000" dirty="0"/>
              <a:t> </a:t>
            </a:r>
            <a:endParaRPr lang="es-CO" sz="2000" dirty="0"/>
          </a:p>
        </p:txBody>
      </p:sp>
    </p:spTree>
    <p:extLst>
      <p:ext uri="{BB962C8B-B14F-4D97-AF65-F5344CB8AC3E}">
        <p14:creationId xmlns:p14="http://schemas.microsoft.com/office/powerpoint/2010/main" val="3017647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40A35350-9310-4BEC-8D21-1A3408761C82}"/>
              </a:ext>
            </a:extLst>
          </p:cNvPr>
          <p:cNvSpPr/>
          <p:nvPr/>
        </p:nvSpPr>
        <p:spPr>
          <a:xfrm>
            <a:off x="662608" y="482365"/>
            <a:ext cx="10084903" cy="407035"/>
          </a:xfrm>
          <a:prstGeom prst="rect">
            <a:avLst/>
          </a:prstGeom>
        </p:spPr>
        <p:txBody>
          <a:bodyPr wrap="square">
            <a:spAutoFit/>
          </a:bodyPr>
          <a:lstStyle/>
          <a:p>
            <a:pPr>
              <a:lnSpc>
                <a:spcPct val="107000"/>
              </a:lnSpc>
              <a:spcAft>
                <a:spcPts val="800"/>
              </a:spcAft>
            </a:pPr>
            <a:r>
              <a:rPr lang="es-CO" sz="2000" b="1" dirty="0">
                <a:latin typeface="Calibri" panose="020F0502020204030204" pitchFamily="34" charset="0"/>
                <a:ea typeface="Calibri" panose="020F0502020204030204" pitchFamily="34" charset="0"/>
                <a:cs typeface="Times New Roman" panose="02020603050405020304" pitchFamily="18" charset="0"/>
              </a:rPr>
              <a:t>PARTE 2 PUNTO2: </a:t>
            </a:r>
            <a:endParaRPr lang="es-CO"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ángulo 7">
            <a:extLst>
              <a:ext uri="{FF2B5EF4-FFF2-40B4-BE49-F238E27FC236}">
                <a16:creationId xmlns:a16="http://schemas.microsoft.com/office/drawing/2014/main" id="{EFD8C0B2-2EA3-45BB-914E-E81872A8E833}"/>
              </a:ext>
            </a:extLst>
          </p:cNvPr>
          <p:cNvSpPr/>
          <p:nvPr/>
        </p:nvSpPr>
        <p:spPr>
          <a:xfrm>
            <a:off x="883868" y="2296092"/>
            <a:ext cx="5099487" cy="6109365"/>
          </a:xfrm>
          <a:prstGeom prst="rect">
            <a:avLst/>
          </a:prstGeom>
        </p:spPr>
        <p:txBody>
          <a:bodyPr wrap="square">
            <a:spAutoFit/>
          </a:bodyPr>
          <a:lstStyle/>
          <a:p>
            <a:pPr marL="285750" indent="-285750" algn="just" eaLnBrk="0" fontAlgn="base" hangingPunct="0">
              <a:spcBef>
                <a:spcPct val="0"/>
              </a:spcBef>
              <a:spcAft>
                <a:spcPct val="0"/>
              </a:spcAft>
              <a:buFont typeface="Wingdings" panose="05000000000000000000" pitchFamily="2" charset="2"/>
              <a:buChar char="ü"/>
            </a:pPr>
            <a:r>
              <a:rPr lang="es-MX" altLang="es-CO" dirty="0">
                <a:cs typeface="Times New Roman" panose="02020603050405020304" pitchFamily="18" charset="0"/>
              </a:rPr>
              <a:t>Dispositivo </a:t>
            </a:r>
            <a:r>
              <a:rPr lang="es-MX" altLang="es-CO" b="1" dirty="0" err="1">
                <a:cs typeface="Times New Roman" panose="02020603050405020304" pitchFamily="18" charset="0"/>
              </a:rPr>
              <a:t>DiskStation</a:t>
            </a:r>
            <a:r>
              <a:rPr lang="es-MX" altLang="es-CO" b="1" dirty="0">
                <a:cs typeface="Times New Roman" panose="02020603050405020304" pitchFamily="18" charset="0"/>
              </a:rPr>
              <a:t> DS418Play </a:t>
            </a:r>
          </a:p>
          <a:p>
            <a:pPr marL="285750" indent="-285750" algn="just" eaLnBrk="0" fontAlgn="base" hangingPunct="0">
              <a:spcBef>
                <a:spcPct val="0"/>
              </a:spcBef>
              <a:spcAft>
                <a:spcPct val="0"/>
              </a:spcAft>
              <a:buFont typeface="Wingdings" panose="05000000000000000000" pitchFamily="2" charset="2"/>
              <a:buChar char="ü"/>
            </a:pPr>
            <a:r>
              <a:rPr lang="es-CO" altLang="es-CO" dirty="0">
                <a:cs typeface="Times New Roman" panose="02020603050405020304" pitchFamily="18" charset="0"/>
              </a:rPr>
              <a:t>El dispositivo 2 Tarjetas de red </a:t>
            </a:r>
            <a:r>
              <a:rPr lang="es-MX" dirty="0"/>
              <a:t>Puerto LAN RJ-45 de 1 </a:t>
            </a:r>
            <a:r>
              <a:rPr lang="es-MX" dirty="0" err="1"/>
              <a:t>GbE</a:t>
            </a:r>
            <a:endParaRPr lang="es-CO" altLang="es-CO" dirty="0"/>
          </a:p>
          <a:p>
            <a:pPr marL="285750" lvl="0" indent="-285750" algn="just" eaLnBrk="0" fontAlgn="base" hangingPunct="0">
              <a:spcBef>
                <a:spcPct val="0"/>
              </a:spcBef>
              <a:spcAft>
                <a:spcPct val="0"/>
              </a:spcAft>
              <a:buFont typeface="Wingdings" panose="05000000000000000000" pitchFamily="2" charset="2"/>
              <a:buChar char="ü"/>
            </a:pPr>
            <a:r>
              <a:rPr lang="es-CO" altLang="es-CO" dirty="0">
                <a:cs typeface="Times New Roman" panose="02020603050405020304" pitchFamily="18" charset="0"/>
              </a:rPr>
              <a:t>Controladora de arreglo de discos.</a:t>
            </a:r>
          </a:p>
          <a:p>
            <a:pPr marL="285750" lvl="0" indent="-285750" algn="just" eaLnBrk="0" fontAlgn="base" hangingPunct="0">
              <a:spcBef>
                <a:spcPct val="0"/>
              </a:spcBef>
              <a:spcAft>
                <a:spcPct val="0"/>
              </a:spcAft>
              <a:buFont typeface="Wingdings" panose="05000000000000000000" pitchFamily="2" charset="2"/>
              <a:buChar char="ü"/>
            </a:pPr>
            <a:r>
              <a:rPr lang="es-MX" altLang="es-CO" dirty="0">
                <a:cs typeface="Times New Roman" panose="02020603050405020304" pitchFamily="18" charset="0"/>
              </a:rPr>
              <a:t>Compatible con discos SATA HDD/SATA SSD</a:t>
            </a:r>
          </a:p>
          <a:p>
            <a:pPr marL="285750" indent="-285750" algn="just" eaLnBrk="0" fontAlgn="base" hangingPunct="0">
              <a:spcBef>
                <a:spcPct val="0"/>
              </a:spcBef>
              <a:spcAft>
                <a:spcPct val="0"/>
              </a:spcAft>
              <a:buFont typeface="Wingdings" panose="05000000000000000000" pitchFamily="2" charset="2"/>
              <a:buChar char="ü"/>
            </a:pPr>
            <a:r>
              <a:rPr lang="es-CO" altLang="es-CO" dirty="0">
                <a:cs typeface="Times New Roman" panose="02020603050405020304" pitchFamily="18" charset="0"/>
              </a:rPr>
              <a:t>Memoria D4RD -6G DDR4 ECC RDIMM  </a:t>
            </a:r>
          </a:p>
          <a:p>
            <a:pPr algn="just" eaLnBrk="0" fontAlgn="base" hangingPunct="0">
              <a:spcBef>
                <a:spcPct val="0"/>
              </a:spcBef>
              <a:spcAft>
                <a:spcPct val="0"/>
              </a:spcAft>
            </a:pPr>
            <a:endParaRPr lang="es-CO" altLang="es-CO" dirty="0">
              <a:cs typeface="Times New Roman" panose="02020603050405020304" pitchFamily="18" charset="0"/>
            </a:endParaRPr>
          </a:p>
          <a:p>
            <a:pPr marL="285750" indent="-285750" algn="just" eaLnBrk="0" fontAlgn="base" hangingPunct="0">
              <a:spcBef>
                <a:spcPct val="0"/>
              </a:spcBef>
              <a:spcAft>
                <a:spcPct val="0"/>
              </a:spcAft>
              <a:buFont typeface="Wingdings" panose="05000000000000000000" pitchFamily="2" charset="2"/>
              <a:buChar char="ü"/>
            </a:pPr>
            <a:endParaRPr lang="es-MX" altLang="es-CO" dirty="0">
              <a:cs typeface="Times New Roman" panose="02020603050405020304" pitchFamily="18" charset="0"/>
            </a:endParaRPr>
          </a:p>
          <a:p>
            <a:pPr algn="just" eaLnBrk="0" fontAlgn="base" hangingPunct="0">
              <a:spcBef>
                <a:spcPct val="0"/>
              </a:spcBef>
              <a:spcAft>
                <a:spcPct val="0"/>
              </a:spcAft>
            </a:pPr>
            <a:r>
              <a:rPr lang="es-MX" altLang="es-CO" dirty="0">
                <a:cs typeface="Times New Roman" panose="02020603050405020304" pitchFamily="18" charset="0"/>
              </a:rPr>
              <a:t>Precio NAS: </a:t>
            </a:r>
            <a:r>
              <a:rPr lang="es-MX" altLang="es-CO" sz="2000" dirty="0">
                <a:cs typeface="Times New Roman" panose="02020603050405020304" pitchFamily="18" charset="0"/>
              </a:rPr>
              <a:t>USD$ 427</a:t>
            </a:r>
          </a:p>
          <a:p>
            <a:pPr algn="just" eaLnBrk="0" fontAlgn="base" hangingPunct="0">
              <a:spcBef>
                <a:spcPct val="0"/>
              </a:spcBef>
              <a:spcAft>
                <a:spcPct val="0"/>
              </a:spcAft>
            </a:pPr>
            <a:r>
              <a:rPr lang="es-MX" altLang="es-CO" dirty="0">
                <a:cs typeface="Times New Roman" panose="02020603050405020304" pitchFamily="18" charset="0"/>
              </a:rPr>
              <a:t>Precio Disco: </a:t>
            </a:r>
            <a:r>
              <a:rPr lang="es-MX" altLang="es-CO" sz="2000" dirty="0">
                <a:cs typeface="Times New Roman" panose="02020603050405020304" pitchFamily="18" charset="0"/>
              </a:rPr>
              <a:t>USD$ 1304 x 4 discos</a:t>
            </a:r>
          </a:p>
          <a:p>
            <a:pPr algn="just" eaLnBrk="0" fontAlgn="base" hangingPunct="0">
              <a:spcBef>
                <a:spcPct val="0"/>
              </a:spcBef>
              <a:spcAft>
                <a:spcPct val="0"/>
              </a:spcAft>
            </a:pPr>
            <a:r>
              <a:rPr lang="es-MX" altLang="es-CO" dirty="0">
                <a:cs typeface="Times New Roman" panose="02020603050405020304" pitchFamily="18" charset="0"/>
              </a:rPr>
              <a:t>Total Solución: </a:t>
            </a:r>
            <a:r>
              <a:rPr lang="es-MX" altLang="es-CO" sz="2000" dirty="0">
                <a:cs typeface="Times New Roman" panose="02020603050405020304" pitchFamily="18" charset="0"/>
              </a:rPr>
              <a:t>USD$ 1,731 </a:t>
            </a:r>
            <a:r>
              <a:rPr lang="es-MX" altLang="es-CO" sz="2000" dirty="0" err="1">
                <a:cs typeface="Times New Roman" panose="02020603050405020304" pitchFamily="18" charset="0"/>
              </a:rPr>
              <a:t>aprox</a:t>
            </a:r>
            <a:endParaRPr lang="es-CO" altLang="es-CO" sz="2000" dirty="0">
              <a:cs typeface="Times New Roman" panose="02020603050405020304" pitchFamily="18" charset="0"/>
            </a:endParaRPr>
          </a:p>
          <a:p>
            <a:pPr marL="285750" lvl="0" indent="-285750" algn="just" eaLnBrk="0" fontAlgn="base" hangingPunct="0">
              <a:spcBef>
                <a:spcPct val="0"/>
              </a:spcBef>
              <a:spcAft>
                <a:spcPct val="0"/>
              </a:spcAft>
              <a:buFont typeface="Wingdings" panose="05000000000000000000" pitchFamily="2" charset="2"/>
              <a:buChar char="ü"/>
            </a:pPr>
            <a:endParaRPr lang="es-MX" altLang="es-CO" sz="1700" dirty="0">
              <a:cs typeface="Times New Roman" panose="02020603050405020304" pitchFamily="18" charset="0"/>
            </a:endParaRPr>
          </a:p>
          <a:p>
            <a:pPr marL="285750" lvl="0" indent="-285750" algn="just" eaLnBrk="0" fontAlgn="base" hangingPunct="0">
              <a:spcBef>
                <a:spcPct val="0"/>
              </a:spcBef>
              <a:spcAft>
                <a:spcPct val="0"/>
              </a:spcAft>
              <a:buFont typeface="Wingdings" panose="05000000000000000000" pitchFamily="2" charset="2"/>
              <a:buChar char="ü"/>
            </a:pPr>
            <a:endParaRPr lang="es-MX" altLang="es-CO" sz="1700" dirty="0">
              <a:cs typeface="Times New Roman" panose="02020603050405020304" pitchFamily="18" charset="0"/>
            </a:endParaRPr>
          </a:p>
          <a:p>
            <a:pPr marL="285750" lvl="0" indent="-285750" algn="just" eaLnBrk="0" fontAlgn="base" hangingPunct="0">
              <a:spcBef>
                <a:spcPct val="0"/>
              </a:spcBef>
              <a:spcAft>
                <a:spcPct val="0"/>
              </a:spcAft>
              <a:buFont typeface="Wingdings" panose="05000000000000000000" pitchFamily="2" charset="2"/>
              <a:buChar char="ü"/>
            </a:pPr>
            <a:endParaRPr lang="es-CO" altLang="es-CO" sz="1700" dirty="0">
              <a:cs typeface="Times New Roman" panose="02020603050405020304" pitchFamily="18" charset="0"/>
            </a:endParaRPr>
          </a:p>
          <a:p>
            <a:pPr marL="285750" lvl="0" indent="-285750" algn="just" eaLnBrk="0" fontAlgn="base" hangingPunct="0">
              <a:spcBef>
                <a:spcPct val="0"/>
              </a:spcBef>
              <a:spcAft>
                <a:spcPct val="0"/>
              </a:spcAft>
              <a:buFont typeface="Wingdings" panose="05000000000000000000" pitchFamily="2" charset="2"/>
              <a:buChar char="ü"/>
            </a:pPr>
            <a:endParaRPr lang="es-MX" altLang="es-CO" sz="1700" dirty="0">
              <a:cs typeface="Times New Roman" panose="02020603050405020304" pitchFamily="18" charset="0"/>
            </a:endParaRPr>
          </a:p>
          <a:p>
            <a:pPr marL="285750" lvl="0" indent="-285750" algn="just" eaLnBrk="0" fontAlgn="base" hangingPunct="0">
              <a:spcBef>
                <a:spcPct val="0"/>
              </a:spcBef>
              <a:spcAft>
                <a:spcPct val="0"/>
              </a:spcAft>
              <a:buFont typeface="Wingdings" panose="05000000000000000000" pitchFamily="2" charset="2"/>
              <a:buChar char="ü"/>
            </a:pPr>
            <a:endParaRPr lang="es-MX" altLang="es-CO" sz="1700" dirty="0">
              <a:cs typeface="Times New Roman" panose="02020603050405020304" pitchFamily="18" charset="0"/>
            </a:endParaRPr>
          </a:p>
          <a:p>
            <a:pPr marL="285750" lvl="0" indent="-285750" algn="just" eaLnBrk="0" fontAlgn="base" hangingPunct="0">
              <a:spcBef>
                <a:spcPct val="0"/>
              </a:spcBef>
              <a:spcAft>
                <a:spcPct val="0"/>
              </a:spcAft>
              <a:buFont typeface="Wingdings" panose="05000000000000000000" pitchFamily="2" charset="2"/>
              <a:buChar char="ü"/>
            </a:pPr>
            <a:endParaRPr lang="es-MX" altLang="es-CO" sz="1700" dirty="0">
              <a:cs typeface="Times New Roman" panose="02020603050405020304" pitchFamily="18" charset="0"/>
            </a:endParaRPr>
          </a:p>
          <a:p>
            <a:pPr marL="285750" lvl="0" indent="-285750" algn="just" eaLnBrk="0" fontAlgn="base" hangingPunct="0">
              <a:spcBef>
                <a:spcPct val="0"/>
              </a:spcBef>
              <a:spcAft>
                <a:spcPct val="0"/>
              </a:spcAft>
              <a:buFont typeface="Wingdings" panose="05000000000000000000" pitchFamily="2" charset="2"/>
              <a:buChar char="ü"/>
            </a:pPr>
            <a:endParaRPr lang="es-MX" altLang="es-CO" sz="1700" dirty="0">
              <a:cs typeface="Times New Roman" panose="02020603050405020304" pitchFamily="18" charset="0"/>
            </a:endParaRPr>
          </a:p>
          <a:p>
            <a:pPr marL="285750" lvl="0" indent="-285750" algn="just" eaLnBrk="0" fontAlgn="base" hangingPunct="0">
              <a:spcBef>
                <a:spcPct val="0"/>
              </a:spcBef>
              <a:spcAft>
                <a:spcPct val="0"/>
              </a:spcAft>
              <a:buFont typeface="Wingdings" panose="05000000000000000000" pitchFamily="2" charset="2"/>
              <a:buChar char="ü"/>
            </a:pPr>
            <a:endParaRPr lang="es-MX" altLang="es-CO" sz="1700" dirty="0">
              <a:cs typeface="Times New Roman" panose="02020603050405020304" pitchFamily="18" charset="0"/>
            </a:endParaRPr>
          </a:p>
          <a:p>
            <a:pPr marL="285750" lvl="0" indent="-285750" algn="just" eaLnBrk="0" fontAlgn="base" hangingPunct="0">
              <a:spcBef>
                <a:spcPct val="0"/>
              </a:spcBef>
              <a:spcAft>
                <a:spcPct val="0"/>
              </a:spcAft>
              <a:buFont typeface="Wingdings" panose="05000000000000000000" pitchFamily="2" charset="2"/>
              <a:buChar char="ü"/>
            </a:pPr>
            <a:endParaRPr lang="es-MX" altLang="es-CO" sz="1700" dirty="0">
              <a:cs typeface="Times New Roman" panose="02020603050405020304" pitchFamily="18" charset="0"/>
            </a:endParaRPr>
          </a:p>
          <a:p>
            <a:pPr marL="285750" lvl="0" indent="-285750" algn="just" eaLnBrk="0" fontAlgn="base" hangingPunct="0">
              <a:spcBef>
                <a:spcPct val="0"/>
              </a:spcBef>
              <a:spcAft>
                <a:spcPct val="0"/>
              </a:spcAft>
              <a:buFont typeface="Wingdings" panose="05000000000000000000" pitchFamily="2" charset="2"/>
              <a:buChar char="ü"/>
            </a:pPr>
            <a:endParaRPr lang="es-MX" altLang="es-CO" sz="1700" dirty="0">
              <a:cs typeface="Times New Roman" panose="02020603050405020304" pitchFamily="18" charset="0"/>
            </a:endParaRPr>
          </a:p>
          <a:p>
            <a:pPr marL="285750" lvl="0" indent="-285750" algn="just" eaLnBrk="0" fontAlgn="base" hangingPunct="0">
              <a:spcBef>
                <a:spcPct val="0"/>
              </a:spcBef>
              <a:spcAft>
                <a:spcPct val="0"/>
              </a:spcAft>
              <a:buFont typeface="Wingdings" panose="05000000000000000000" pitchFamily="2" charset="2"/>
              <a:buChar char="ü"/>
            </a:pPr>
            <a:endParaRPr lang="es-CO" altLang="es-CO" sz="1700" dirty="0"/>
          </a:p>
        </p:txBody>
      </p:sp>
      <p:sp>
        <p:nvSpPr>
          <p:cNvPr id="9" name="Rectángulo 8">
            <a:extLst>
              <a:ext uri="{FF2B5EF4-FFF2-40B4-BE49-F238E27FC236}">
                <a16:creationId xmlns:a16="http://schemas.microsoft.com/office/drawing/2014/main" id="{1E514596-570E-4E25-88A1-8BA9EB9C6CCD}"/>
              </a:ext>
            </a:extLst>
          </p:cNvPr>
          <p:cNvSpPr/>
          <p:nvPr/>
        </p:nvSpPr>
        <p:spPr>
          <a:xfrm>
            <a:off x="655982" y="984005"/>
            <a:ext cx="10654747" cy="968278"/>
          </a:xfrm>
          <a:prstGeom prst="rect">
            <a:avLst/>
          </a:prstGeom>
        </p:spPr>
        <p:txBody>
          <a:bodyPr wrap="square">
            <a:spAutoFit/>
          </a:bodyPr>
          <a:lstStyle/>
          <a:p>
            <a:pPr algn="just">
              <a:lnSpc>
                <a:spcPct val="107000"/>
              </a:lnSpc>
              <a:spcAft>
                <a:spcPts val="800"/>
              </a:spcAft>
            </a:pPr>
            <a:r>
              <a:rPr lang="es-CO" dirty="0">
                <a:latin typeface="Calibri" panose="020F0502020204030204" pitchFamily="34" charset="0"/>
                <a:ea typeface="Calibri" panose="020F0502020204030204" pitchFamily="34" charset="0"/>
                <a:cs typeface="Times New Roman" panose="02020603050405020304" pitchFamily="18" charset="0"/>
              </a:rPr>
              <a:t>Adicionalmente Juan Diego desea implementar en su oficina una NAS donde almacenará su información personal de los dos portátiles que tiene para sus actividades y su PC de escritorio, esta NAS debe tener la capacidad de almacenar 15 TB mínimamente y estar pensada para ser utilizada por los próximos 5 años.</a:t>
            </a:r>
          </a:p>
        </p:txBody>
      </p:sp>
      <p:pic>
        <p:nvPicPr>
          <p:cNvPr id="7" name="Imagen 6">
            <a:extLst>
              <a:ext uri="{FF2B5EF4-FFF2-40B4-BE49-F238E27FC236}">
                <a16:creationId xmlns:a16="http://schemas.microsoft.com/office/drawing/2014/main" id="{C16AF99A-466C-47BA-9B72-D4B4D99F61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5576" y="2296092"/>
            <a:ext cx="4124325" cy="3238500"/>
          </a:xfrm>
          <a:prstGeom prst="rect">
            <a:avLst/>
          </a:prstGeom>
        </p:spPr>
      </p:pic>
      <p:sp>
        <p:nvSpPr>
          <p:cNvPr id="12" name="Rectangle 4">
            <a:extLst>
              <a:ext uri="{FF2B5EF4-FFF2-40B4-BE49-F238E27FC236}">
                <a16:creationId xmlns:a16="http://schemas.microsoft.com/office/drawing/2014/main" id="{0EC20899-95FC-487E-98C3-DFD6BE693757}"/>
              </a:ext>
            </a:extLst>
          </p:cNvPr>
          <p:cNvSpPr>
            <a:spLocks noChangeArrowheads="1"/>
          </p:cNvSpPr>
          <p:nvPr/>
        </p:nvSpPr>
        <p:spPr bwMode="auto">
          <a:xfrm>
            <a:off x="3433611" y="5186856"/>
            <a:ext cx="6440556" cy="2063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899829" rIns="91440" bIns="89982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CO" sz="1600" b="0" i="0" u="none" strike="noStrike" cap="none" normalizeH="0" baseline="0" dirty="0">
                <a:ln>
                  <a:noFill/>
                </a:ln>
                <a:solidFill>
                  <a:srgbClr val="0070C0"/>
                </a:solidFill>
                <a:effectLst/>
                <a:latin typeface="Segoe UI" panose="020B0502040204020203" pitchFamily="34" charset="0"/>
                <a:cs typeface="Segoe UI" panose="020B0502040204020203" pitchFamily="34" charset="0"/>
              </a:rPr>
              <a:t>https://www.synology.com/es-es/products/DS418play#specs </a:t>
            </a:r>
            <a:endParaRPr kumimoji="0" lang="es-ES" altLang="es-CO" sz="3600" b="0" i="0" u="none" strike="noStrike" cap="none" normalizeH="0" baseline="0" dirty="0">
              <a:ln>
                <a:noFill/>
              </a:ln>
              <a:solidFill>
                <a:srgbClr val="0070C0"/>
              </a:solidFill>
              <a:effectLst/>
              <a:latin typeface="Arial" panose="020B0604020202020204" pitchFamily="34" charset="0"/>
            </a:endParaRPr>
          </a:p>
        </p:txBody>
      </p:sp>
    </p:spTree>
    <p:extLst>
      <p:ext uri="{BB962C8B-B14F-4D97-AF65-F5344CB8AC3E}">
        <p14:creationId xmlns:p14="http://schemas.microsoft.com/office/powerpoint/2010/main" val="819114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A6CF7869-84B0-4192-91AB-6AAC6013D406}"/>
              </a:ext>
            </a:extLst>
          </p:cNvPr>
          <p:cNvSpPr/>
          <p:nvPr/>
        </p:nvSpPr>
        <p:spPr>
          <a:xfrm>
            <a:off x="689113" y="318053"/>
            <a:ext cx="10866783" cy="1708160"/>
          </a:xfrm>
          <a:prstGeom prst="rect">
            <a:avLst/>
          </a:prstGeom>
        </p:spPr>
        <p:txBody>
          <a:bodyPr wrap="square">
            <a:spAutoFit/>
          </a:bodyPr>
          <a:lstStyle/>
          <a:p>
            <a:pPr algn="ctr"/>
            <a:r>
              <a:rPr lang="es-ES" sz="2000" b="1" dirty="0"/>
              <a:t>ANÁLISIS CASO ESTUDIO 1</a:t>
            </a:r>
            <a:r>
              <a:rPr lang="es-CO" sz="2000" b="1" dirty="0"/>
              <a:t> </a:t>
            </a:r>
          </a:p>
          <a:p>
            <a:endParaRPr lang="es-CO" sz="1700" b="1" dirty="0"/>
          </a:p>
          <a:p>
            <a:pPr algn="just"/>
            <a:r>
              <a:rPr lang="es-CO" sz="1700" dirty="0"/>
              <a:t>Una empresa que se dedica a las divisas, requiere un servidor con muy buena capacidad de almacenamiento, al menos debe tener 40 Teras para los datos y un disco duro de 1 Tera para el sistema operativo. Los procesos que se realizan en este servidor no requieren mayor procesamiento, solo se utilizará para guardar miles de archivos de los usuarios, es necesario tener alta disponibilidad. </a:t>
            </a:r>
          </a:p>
        </p:txBody>
      </p:sp>
      <p:sp>
        <p:nvSpPr>
          <p:cNvPr id="6" name="Rectángulo 5">
            <a:extLst>
              <a:ext uri="{FF2B5EF4-FFF2-40B4-BE49-F238E27FC236}">
                <a16:creationId xmlns:a16="http://schemas.microsoft.com/office/drawing/2014/main" id="{414D275F-B5EF-4811-A853-79C890187471}"/>
              </a:ext>
            </a:extLst>
          </p:cNvPr>
          <p:cNvSpPr/>
          <p:nvPr/>
        </p:nvSpPr>
        <p:spPr>
          <a:xfrm>
            <a:off x="662608" y="2313298"/>
            <a:ext cx="10866783" cy="4401205"/>
          </a:xfrm>
          <a:prstGeom prst="rect">
            <a:avLst/>
          </a:prstGeom>
        </p:spPr>
        <p:txBody>
          <a:bodyPr wrap="square">
            <a:spAutoFit/>
          </a:bodyPr>
          <a:lstStyle/>
          <a:p>
            <a:r>
              <a:rPr lang="es-ES" sz="2000" b="1" dirty="0"/>
              <a:t>PARA LA EVALUACIÓN DE ESTE CASO DE ESTUDIO SE TUVIERON EN CUENTA LOS SIGUIENTES ASPECTOS:</a:t>
            </a:r>
          </a:p>
          <a:p>
            <a:endParaRPr lang="es-ES" dirty="0"/>
          </a:p>
          <a:p>
            <a:pPr marL="285750" indent="-285750" algn="just">
              <a:buFontTx/>
              <a:buChar char="-"/>
            </a:pPr>
            <a:r>
              <a:rPr lang="es-ES" sz="1700" dirty="0"/>
              <a:t>Se recomienda un arreglo de discos en Raid 6 por que soporta hasta fallo de 2 discos y se minimizan los riesgos. Se debe implementar con discos de 2TB en adelante.</a:t>
            </a:r>
          </a:p>
          <a:p>
            <a:pPr marL="285750" indent="-285750" algn="just">
              <a:buFontTx/>
              <a:buChar char="-"/>
            </a:pPr>
            <a:r>
              <a:rPr lang="es-ES" sz="1700" dirty="0"/>
              <a:t>Dado que la controladora Dell PERC H330 con la que llega el servidor como predeterminada no soporta el Raid 6, es necesario montar otra controladora adicional que si lo soporta como es la </a:t>
            </a:r>
            <a:r>
              <a:rPr lang="en-US" sz="1700" dirty="0"/>
              <a:t>PERC H740P RAID Controller </a:t>
            </a:r>
            <a:r>
              <a:rPr lang="en-US" sz="1700" dirty="0" err="1"/>
              <a:t>Adapter,CK</a:t>
            </a:r>
            <a:r>
              <a:rPr lang="en-US" sz="1700" dirty="0"/>
              <a:t>.</a:t>
            </a:r>
          </a:p>
          <a:p>
            <a:pPr marL="285750" indent="-285750" algn="just">
              <a:buFontTx/>
              <a:buChar char="-"/>
            </a:pPr>
            <a:r>
              <a:rPr lang="es-ES" sz="1700" dirty="0"/>
              <a:t>Se debe tener en cuenta una fuente de poder redundante para alta disponibilidad, a nivel de </a:t>
            </a:r>
            <a:r>
              <a:rPr lang="es-ES" sz="1700" dirty="0" err="1"/>
              <a:t>ram</a:t>
            </a:r>
            <a:r>
              <a:rPr lang="es-ES" sz="1700" dirty="0"/>
              <a:t> se contempla 16Gb adicionales para contemplar la disponibilidad y a nivel de disco ya esta contemplado con el Arreglo de discos, a nivel de procesador son bajas las probabilidades de fallo por lo cual no está contemplado.</a:t>
            </a:r>
          </a:p>
          <a:p>
            <a:pPr marL="285750" indent="-285750" algn="just">
              <a:buFontTx/>
              <a:buChar char="-"/>
            </a:pPr>
            <a:r>
              <a:rPr lang="es-ES" sz="1700" dirty="0"/>
              <a:t>El Sistema Operativo se instala en el disco que llega con el servidor el cual es de 2TB.</a:t>
            </a:r>
          </a:p>
          <a:p>
            <a:pPr marL="285750" indent="-285750" algn="just">
              <a:buFontTx/>
              <a:buChar char="-"/>
            </a:pPr>
            <a:r>
              <a:rPr lang="es-ES" sz="1700" dirty="0"/>
              <a:t>Se adicionan los demás discos para armar el arreglo de discos para el almacenamiento de los 40TB de la siguiente forma:</a:t>
            </a:r>
          </a:p>
          <a:p>
            <a:pPr algn="just"/>
            <a:r>
              <a:rPr lang="es-ES" sz="1700" dirty="0"/>
              <a:t>	Se compran 7 discos x  8TB  = 56 , se pierde 16TB en un Raid 6 es decir la capacidad de 2 discos para mantener 	el respaldo de los discos. </a:t>
            </a:r>
          </a:p>
          <a:p>
            <a:endParaRPr lang="es-CO" dirty="0"/>
          </a:p>
        </p:txBody>
      </p:sp>
    </p:spTree>
    <p:extLst>
      <p:ext uri="{BB962C8B-B14F-4D97-AF65-F5344CB8AC3E}">
        <p14:creationId xmlns:p14="http://schemas.microsoft.com/office/powerpoint/2010/main" val="20605071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0786285-6550-4B3C-A780-991E258901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8293" y="2270341"/>
            <a:ext cx="6349448" cy="3598021"/>
          </a:xfrm>
          <a:prstGeom prst="rect">
            <a:avLst/>
          </a:prstGeom>
        </p:spPr>
      </p:pic>
      <p:sp>
        <p:nvSpPr>
          <p:cNvPr id="3" name="Rectángulo 2">
            <a:extLst>
              <a:ext uri="{FF2B5EF4-FFF2-40B4-BE49-F238E27FC236}">
                <a16:creationId xmlns:a16="http://schemas.microsoft.com/office/drawing/2014/main" id="{1718D8DB-9700-420C-9620-5C79C338DA4A}"/>
              </a:ext>
            </a:extLst>
          </p:cNvPr>
          <p:cNvSpPr/>
          <p:nvPr/>
        </p:nvSpPr>
        <p:spPr>
          <a:xfrm>
            <a:off x="742122" y="562714"/>
            <a:ext cx="10840278" cy="2031325"/>
          </a:xfrm>
          <a:prstGeom prst="rect">
            <a:avLst/>
          </a:prstGeom>
        </p:spPr>
        <p:txBody>
          <a:bodyPr wrap="square">
            <a:spAutoFit/>
          </a:bodyPr>
          <a:lstStyle/>
          <a:p>
            <a:pPr marL="285750" indent="-285750" algn="just" eaLnBrk="0" fontAlgn="base" hangingPunct="0">
              <a:spcBef>
                <a:spcPct val="0"/>
              </a:spcBef>
              <a:spcAft>
                <a:spcPct val="0"/>
              </a:spcAft>
              <a:buFont typeface="Wingdings" panose="05000000000000000000" pitchFamily="2" charset="2"/>
              <a:buChar char="ü"/>
            </a:pPr>
            <a:r>
              <a:rPr lang="es-CO" altLang="es-CO" dirty="0">
                <a:cs typeface="Times New Roman" panose="02020603050405020304" pitchFamily="18" charset="0"/>
              </a:rPr>
              <a:t>El dispositivo tendrá 4 discos duros de 8TB cada uno</a:t>
            </a:r>
            <a:endParaRPr lang="es-CO" altLang="es-CO" dirty="0"/>
          </a:p>
          <a:p>
            <a:pPr marL="285750" lvl="0" indent="-285750" algn="just" eaLnBrk="0" fontAlgn="base" hangingPunct="0">
              <a:spcBef>
                <a:spcPct val="0"/>
              </a:spcBef>
              <a:spcAft>
                <a:spcPct val="0"/>
              </a:spcAft>
              <a:buFont typeface="Wingdings" panose="05000000000000000000" pitchFamily="2" charset="2"/>
              <a:buChar char="ü"/>
            </a:pPr>
            <a:endParaRPr lang="es-CO" altLang="es-CO" dirty="0">
              <a:cs typeface="Times New Roman" panose="02020603050405020304" pitchFamily="18" charset="0"/>
            </a:endParaRPr>
          </a:p>
          <a:p>
            <a:pPr marL="285750" lvl="0" indent="-285750" algn="just" eaLnBrk="0" fontAlgn="base" hangingPunct="0">
              <a:spcBef>
                <a:spcPct val="0"/>
              </a:spcBef>
              <a:spcAft>
                <a:spcPct val="0"/>
              </a:spcAft>
              <a:buFont typeface="Wingdings" panose="05000000000000000000" pitchFamily="2" charset="2"/>
              <a:buChar char="ü"/>
            </a:pPr>
            <a:r>
              <a:rPr lang="es-CO" altLang="es-CO" dirty="0">
                <a:cs typeface="Times New Roman" panose="02020603050405020304" pitchFamily="18" charset="0"/>
              </a:rPr>
              <a:t>Se implementa un arreglo RAID 6 con el fin de tener alta disponibilidad a nivel de protección y paridad de datos, logrando un total de 16TB de espacio disponible y otras 16TB para el manejo de la paridad.</a:t>
            </a:r>
            <a:r>
              <a:rPr lang="es-CO" altLang="es-CO" dirty="0">
                <a:solidFill>
                  <a:srgbClr val="000000"/>
                </a:solidFill>
                <a:cs typeface="Segoe UI" panose="020B0502040204020203" pitchFamily="34" charset="0"/>
              </a:rPr>
              <a:t> </a:t>
            </a:r>
          </a:p>
          <a:p>
            <a:pPr marL="285750" lvl="0" indent="-285750" algn="just" eaLnBrk="0" fontAlgn="base" hangingPunct="0">
              <a:spcBef>
                <a:spcPct val="0"/>
              </a:spcBef>
              <a:spcAft>
                <a:spcPct val="0"/>
              </a:spcAft>
              <a:buFont typeface="Wingdings" panose="05000000000000000000" pitchFamily="2" charset="2"/>
              <a:buChar char="ü"/>
            </a:pPr>
            <a:endParaRPr lang="es-CO" altLang="es-CO" dirty="0">
              <a:solidFill>
                <a:srgbClr val="000000"/>
              </a:solidFill>
              <a:cs typeface="Segoe UI" panose="020B0502040204020203" pitchFamily="34" charset="0"/>
            </a:endParaRPr>
          </a:p>
          <a:p>
            <a:pPr marL="285750" lvl="0" indent="-285750" algn="just" eaLnBrk="0" fontAlgn="base" hangingPunct="0">
              <a:spcBef>
                <a:spcPct val="0"/>
              </a:spcBef>
              <a:spcAft>
                <a:spcPct val="0"/>
              </a:spcAft>
              <a:buFont typeface="Wingdings" panose="05000000000000000000" pitchFamily="2" charset="2"/>
              <a:buChar char="ü"/>
            </a:pPr>
            <a:endParaRPr lang="es-CO" altLang="es-CO" dirty="0">
              <a:solidFill>
                <a:srgbClr val="000000"/>
              </a:solidFill>
              <a:cs typeface="Segoe UI" panose="020B0502040204020203" pitchFamily="34" charset="0"/>
            </a:endParaRPr>
          </a:p>
          <a:p>
            <a:pPr marL="285750" lvl="0" indent="-285750" algn="just" eaLnBrk="0" fontAlgn="base" hangingPunct="0">
              <a:spcBef>
                <a:spcPct val="0"/>
              </a:spcBef>
              <a:spcAft>
                <a:spcPct val="0"/>
              </a:spcAft>
              <a:buFont typeface="Wingdings" panose="05000000000000000000" pitchFamily="2" charset="2"/>
              <a:buChar char="ü"/>
            </a:pPr>
            <a:endParaRPr lang="es-CO" altLang="es-CO" dirty="0"/>
          </a:p>
        </p:txBody>
      </p:sp>
    </p:spTree>
    <p:extLst>
      <p:ext uri="{BB962C8B-B14F-4D97-AF65-F5344CB8AC3E}">
        <p14:creationId xmlns:p14="http://schemas.microsoft.com/office/powerpoint/2010/main" val="3746410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F4D30C2-7545-4FBA-9F3E-C2D524FC935F}"/>
              </a:ext>
            </a:extLst>
          </p:cNvPr>
          <p:cNvPicPr>
            <a:picLocks noChangeAspect="1"/>
          </p:cNvPicPr>
          <p:nvPr/>
        </p:nvPicPr>
        <p:blipFill>
          <a:blip r:embed="rId2"/>
          <a:stretch>
            <a:fillRect/>
          </a:stretch>
        </p:blipFill>
        <p:spPr>
          <a:xfrm>
            <a:off x="8806898" y="5854148"/>
            <a:ext cx="3371850" cy="990600"/>
          </a:xfrm>
          <a:prstGeom prst="rect">
            <a:avLst/>
          </a:prstGeom>
        </p:spPr>
      </p:pic>
      <p:sp>
        <p:nvSpPr>
          <p:cNvPr id="4" name="Rectángulo 3">
            <a:extLst>
              <a:ext uri="{FF2B5EF4-FFF2-40B4-BE49-F238E27FC236}">
                <a16:creationId xmlns:a16="http://schemas.microsoft.com/office/drawing/2014/main" id="{1BBB89C4-7A3C-4D46-BC2A-73069CAA5208}"/>
              </a:ext>
            </a:extLst>
          </p:cNvPr>
          <p:cNvSpPr/>
          <p:nvPr/>
        </p:nvSpPr>
        <p:spPr>
          <a:xfrm>
            <a:off x="3445370" y="3008885"/>
            <a:ext cx="5301259" cy="840230"/>
          </a:xfrm>
          <a:prstGeom prst="rect">
            <a:avLst/>
          </a:prstGeom>
        </p:spPr>
        <p:txBody>
          <a:bodyPr wrap="none">
            <a:spAutoFit/>
          </a:bodyPr>
          <a:lstStyle/>
          <a:p>
            <a:pPr>
              <a:lnSpc>
                <a:spcPct val="90000"/>
              </a:lnSpc>
              <a:spcBef>
                <a:spcPct val="0"/>
              </a:spcBef>
            </a:pPr>
            <a:r>
              <a:rPr lang="es-ES" sz="5400" dirty="0">
                <a:latin typeface="+mj-lt"/>
                <a:ea typeface="+mj-ea"/>
                <a:cs typeface="+mj-cs"/>
              </a:rPr>
              <a:t>MUCHAS GRACIAS</a:t>
            </a:r>
            <a:endParaRPr lang="es-CO" sz="5400" dirty="0">
              <a:latin typeface="+mj-lt"/>
              <a:ea typeface="+mj-ea"/>
              <a:cs typeface="+mj-cs"/>
            </a:endParaRPr>
          </a:p>
        </p:txBody>
      </p:sp>
    </p:spTree>
    <p:extLst>
      <p:ext uri="{BB962C8B-B14F-4D97-AF65-F5344CB8AC3E}">
        <p14:creationId xmlns:p14="http://schemas.microsoft.com/office/powerpoint/2010/main" val="178322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86126B60-C28F-43FF-B895-0D789B26E548}"/>
              </a:ext>
            </a:extLst>
          </p:cNvPr>
          <p:cNvSpPr/>
          <p:nvPr/>
        </p:nvSpPr>
        <p:spPr>
          <a:xfrm>
            <a:off x="622853" y="344454"/>
            <a:ext cx="10588486" cy="400110"/>
          </a:xfrm>
          <a:prstGeom prst="rect">
            <a:avLst/>
          </a:prstGeom>
        </p:spPr>
        <p:txBody>
          <a:bodyPr wrap="square">
            <a:spAutoFit/>
          </a:bodyPr>
          <a:lstStyle/>
          <a:p>
            <a:pPr algn="ctr"/>
            <a:r>
              <a:rPr lang="es-CO" sz="2000" b="1" dirty="0"/>
              <a:t>CARACTERÍSTICAS FÍSICAS DEL SERVIDOR Y PRECIOS</a:t>
            </a:r>
          </a:p>
        </p:txBody>
      </p:sp>
      <p:graphicFrame>
        <p:nvGraphicFramePr>
          <p:cNvPr id="9" name="Tabla 8">
            <a:extLst>
              <a:ext uri="{FF2B5EF4-FFF2-40B4-BE49-F238E27FC236}">
                <a16:creationId xmlns:a16="http://schemas.microsoft.com/office/drawing/2014/main" id="{2765F8CC-9C5F-4FA3-B282-6E4D86362F46}"/>
              </a:ext>
            </a:extLst>
          </p:cNvPr>
          <p:cNvGraphicFramePr>
            <a:graphicFrameLocks noGrp="1"/>
          </p:cNvGraphicFramePr>
          <p:nvPr>
            <p:extLst>
              <p:ext uri="{D42A27DB-BD31-4B8C-83A1-F6EECF244321}">
                <p14:modId xmlns:p14="http://schemas.microsoft.com/office/powerpoint/2010/main" val="3914356280"/>
              </p:ext>
            </p:extLst>
          </p:nvPr>
        </p:nvGraphicFramePr>
        <p:xfrm>
          <a:off x="384314" y="1647235"/>
          <a:ext cx="11436626" cy="4813053"/>
        </p:xfrm>
        <a:graphic>
          <a:graphicData uri="http://schemas.openxmlformats.org/drawingml/2006/table">
            <a:tbl>
              <a:tblPr/>
              <a:tblGrid>
                <a:gridCol w="925731">
                  <a:extLst>
                    <a:ext uri="{9D8B030D-6E8A-4147-A177-3AD203B41FA5}">
                      <a16:colId xmlns:a16="http://schemas.microsoft.com/office/drawing/2014/main" val="911822332"/>
                    </a:ext>
                  </a:extLst>
                </a:gridCol>
                <a:gridCol w="1064589">
                  <a:extLst>
                    <a:ext uri="{9D8B030D-6E8A-4147-A177-3AD203B41FA5}">
                      <a16:colId xmlns:a16="http://schemas.microsoft.com/office/drawing/2014/main" val="1963473858"/>
                    </a:ext>
                  </a:extLst>
                </a:gridCol>
                <a:gridCol w="1789745">
                  <a:extLst>
                    <a:ext uri="{9D8B030D-6E8A-4147-A177-3AD203B41FA5}">
                      <a16:colId xmlns:a16="http://schemas.microsoft.com/office/drawing/2014/main" val="3928830788"/>
                    </a:ext>
                  </a:extLst>
                </a:gridCol>
                <a:gridCol w="4890941">
                  <a:extLst>
                    <a:ext uri="{9D8B030D-6E8A-4147-A177-3AD203B41FA5}">
                      <a16:colId xmlns:a16="http://schemas.microsoft.com/office/drawing/2014/main" val="2386243565"/>
                    </a:ext>
                  </a:extLst>
                </a:gridCol>
                <a:gridCol w="1064589">
                  <a:extLst>
                    <a:ext uri="{9D8B030D-6E8A-4147-A177-3AD203B41FA5}">
                      <a16:colId xmlns:a16="http://schemas.microsoft.com/office/drawing/2014/main" val="3862517098"/>
                    </a:ext>
                  </a:extLst>
                </a:gridCol>
                <a:gridCol w="775300">
                  <a:extLst>
                    <a:ext uri="{9D8B030D-6E8A-4147-A177-3AD203B41FA5}">
                      <a16:colId xmlns:a16="http://schemas.microsoft.com/office/drawing/2014/main" val="3110565576"/>
                    </a:ext>
                  </a:extLst>
                </a:gridCol>
                <a:gridCol w="925731">
                  <a:extLst>
                    <a:ext uri="{9D8B030D-6E8A-4147-A177-3AD203B41FA5}">
                      <a16:colId xmlns:a16="http://schemas.microsoft.com/office/drawing/2014/main" val="1904543138"/>
                    </a:ext>
                  </a:extLst>
                </a:gridCol>
              </a:tblGrid>
              <a:tr h="569843">
                <a:tc gridSpan="3">
                  <a:txBody>
                    <a:bodyPr/>
                    <a:lstStyle/>
                    <a:p>
                      <a:pPr algn="ctr" fontAlgn="ctr"/>
                      <a:r>
                        <a:rPr lang="es-ES" sz="1200" b="1" i="0" u="none" strike="noStrike" dirty="0">
                          <a:solidFill>
                            <a:srgbClr val="FFFFFF"/>
                          </a:solidFill>
                          <a:effectLst/>
                          <a:latin typeface="Arial" panose="020B0604020202020204" pitchFamily="34" charset="0"/>
                        </a:rPr>
                        <a:t>NOTA: Soporta doble procesador pero solo trae uno de fabrica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hMerge="1">
                  <a:txBody>
                    <a:bodyPr/>
                    <a:lstStyle/>
                    <a:p>
                      <a:endParaRPr lang="es-CO"/>
                    </a:p>
                  </a:txBody>
                  <a:tcPr/>
                </a:tc>
                <a:tc hMerge="1">
                  <a:txBody>
                    <a:bodyPr/>
                    <a:lstStyle/>
                    <a:p>
                      <a:endParaRPr lang="es-CO"/>
                    </a:p>
                  </a:txBody>
                  <a:tcPr/>
                </a:tc>
                <a:tc gridSpan="4">
                  <a:txBody>
                    <a:bodyPr/>
                    <a:lstStyle/>
                    <a:p>
                      <a:pPr algn="ctr" fontAlgn="ctr"/>
                      <a:r>
                        <a:rPr lang="es-CO" sz="1200" b="1" i="0" u="none" strike="noStrike" dirty="0">
                          <a:solidFill>
                            <a:srgbClr val="FFFFFF"/>
                          </a:solidFill>
                          <a:effectLst/>
                          <a:latin typeface="Arial" panose="020B0604020202020204" pitchFamily="34" charset="0"/>
                        </a:rPr>
                        <a:t>2 SOCKET  TORRE  T440</a:t>
                      </a:r>
                    </a:p>
                  </a:txBody>
                  <a:tcPr marL="9525" marR="9525" marT="9525"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2380132472"/>
                  </a:ext>
                </a:extLst>
              </a:tr>
              <a:tr h="606173">
                <a:tc>
                  <a:txBody>
                    <a:bodyPr/>
                    <a:lstStyle/>
                    <a:p>
                      <a:pPr algn="ctr" fontAlgn="ctr"/>
                      <a:r>
                        <a:rPr lang="es-CO" sz="1200" b="1" i="0" u="none" strike="noStrike">
                          <a:solidFill>
                            <a:srgbClr val="FFFFFF"/>
                          </a:solidFill>
                          <a:effectLst/>
                          <a:latin typeface="Arial" panose="020B0604020202020204" pitchFamily="34" charset="0"/>
                        </a:rPr>
                        <a:t>REF  SERVIDOR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s-CO" sz="1200" b="1" i="0" u="none" strike="noStrike">
                          <a:solidFill>
                            <a:srgbClr val="FFFFFF"/>
                          </a:solidFill>
                          <a:effectLst/>
                          <a:latin typeface="Arial" panose="020B0604020202020204" pitchFamily="34" charset="0"/>
                        </a:rPr>
                        <a:t>CATEGORIA </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s-CO" sz="1200" b="1" i="0" u="none" strike="noStrike">
                          <a:solidFill>
                            <a:srgbClr val="FFFFFF"/>
                          </a:solidFill>
                          <a:effectLst/>
                          <a:latin typeface="Arial" panose="020B0604020202020204" pitchFamily="34" charset="0"/>
                        </a:rPr>
                        <a:t># DE PARTE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s-CO" sz="1200" b="1" i="0" u="none" strike="noStrike" dirty="0">
                          <a:solidFill>
                            <a:srgbClr val="FFFFFF"/>
                          </a:solidFill>
                          <a:effectLst/>
                          <a:latin typeface="Arial" panose="020B0604020202020204" pitchFamily="34" charset="0"/>
                        </a:rPr>
                        <a:t>DESCRIPCION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s-CO" sz="1200" b="1" i="0" u="none" strike="noStrike" dirty="0">
                          <a:solidFill>
                            <a:srgbClr val="FFFFFF"/>
                          </a:solidFill>
                          <a:effectLst/>
                          <a:latin typeface="Arial" panose="020B0604020202020204" pitchFamily="34" charset="0"/>
                        </a:rPr>
                        <a:t>PRECIO VENTA (USD)</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s-CO" sz="1200" b="1" i="0" u="none" strike="noStrike" dirty="0">
                          <a:solidFill>
                            <a:srgbClr val="FFFFFF"/>
                          </a:solidFill>
                          <a:effectLst/>
                          <a:latin typeface="Arial" panose="020B0604020202020204" pitchFamily="34" charset="0"/>
                        </a:rPr>
                        <a:t>Cantidad</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s-CO" sz="1200" b="1" i="0" u="none" strike="noStrike" dirty="0">
                          <a:solidFill>
                            <a:srgbClr val="FFFFFF"/>
                          </a:solidFill>
                          <a:effectLst/>
                          <a:latin typeface="Arial" panose="020B0604020202020204" pitchFamily="34" charset="0"/>
                        </a:rPr>
                        <a:t>Total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028926468"/>
                  </a:ext>
                </a:extLst>
              </a:tr>
              <a:tr h="883280">
                <a:tc>
                  <a:txBody>
                    <a:bodyPr/>
                    <a:lstStyle/>
                    <a:p>
                      <a:pPr algn="ctr" fontAlgn="ctr"/>
                      <a:r>
                        <a:rPr lang="es-CO" sz="1400" b="0" i="0" u="none" strike="noStrike" dirty="0">
                          <a:solidFill>
                            <a:srgbClr val="000000"/>
                          </a:solidFill>
                          <a:effectLst/>
                          <a:latin typeface="+mn-lt"/>
                        </a:rPr>
                        <a:t>T440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400" b="0" i="0" u="none" strike="noStrike">
                          <a:solidFill>
                            <a:srgbClr val="000000"/>
                          </a:solidFill>
                          <a:effectLst/>
                          <a:latin typeface="+mn-lt"/>
                        </a:rPr>
                        <a:t>SERVER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400" b="0" i="0" u="none" strike="noStrike">
                          <a:solidFill>
                            <a:srgbClr val="000000"/>
                          </a:solidFill>
                          <a:effectLst/>
                          <a:latin typeface="+mn-lt"/>
                        </a:rPr>
                        <a:t>T4401B061612T3ANv1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400" b="0" i="0" u="none" strike="noStrike">
                          <a:solidFill>
                            <a:srgbClr val="000000"/>
                          </a:solidFill>
                          <a:effectLst/>
                          <a:latin typeface="+mn-lt"/>
                        </a:rPr>
                        <a:t>PowerEdge T440Tower Server/Intel Xeon Bronze 3106/16GB/2TB SATA Hot-Plug HD/PERC H330/iDRAC9 Basic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400" b="0" i="0" u="none" strike="noStrike" dirty="0">
                          <a:solidFill>
                            <a:srgbClr val="000000"/>
                          </a:solidFill>
                          <a:effectLst/>
                          <a:latin typeface="+mn-lt"/>
                        </a:rPr>
                        <a:t>$1.879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400" b="0" i="0" u="none" strike="noStrike">
                          <a:solidFill>
                            <a:srgbClr val="000000"/>
                          </a:solidFill>
                          <a:effectLst/>
                          <a:latin typeface="+mn-lt"/>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400" b="1" i="0" u="none" strike="noStrike">
                          <a:solidFill>
                            <a:srgbClr val="000000"/>
                          </a:solidFill>
                          <a:effectLst/>
                          <a:latin typeface="+mn-lt"/>
                        </a:rPr>
                        <a:t>$1.879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1000725"/>
                  </a:ext>
                </a:extLst>
              </a:tr>
              <a:tr h="346384">
                <a:tc>
                  <a:txBody>
                    <a:bodyPr/>
                    <a:lstStyle/>
                    <a:p>
                      <a:pPr algn="ctr" fontAlgn="ctr"/>
                      <a:r>
                        <a:rPr lang="es-CO" sz="1400" b="0" i="0" u="none" strike="noStrike">
                          <a:solidFill>
                            <a:srgbClr val="000000"/>
                          </a:solidFill>
                          <a:effectLst/>
                          <a:latin typeface="+mn-lt"/>
                        </a:rPr>
                        <a:t>T440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400" b="0" i="0" u="none" strike="noStrike">
                          <a:solidFill>
                            <a:srgbClr val="000000"/>
                          </a:solidFill>
                          <a:effectLst/>
                          <a:latin typeface="+mn-lt"/>
                        </a:rPr>
                        <a:t>Memory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400" b="0" i="0" u="none" strike="noStrike">
                          <a:solidFill>
                            <a:srgbClr val="000000"/>
                          </a:solidFill>
                          <a:effectLst/>
                          <a:latin typeface="+mn-lt"/>
                        </a:rPr>
                        <a:t>AA175865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mn-lt"/>
                        </a:rPr>
                        <a:t>Dell 16 GB Certified Memory Module - 2RX8 RDIMM 2666MHz LV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400" b="0" i="0" u="none" strike="noStrike">
                          <a:solidFill>
                            <a:srgbClr val="000000"/>
                          </a:solidFill>
                          <a:effectLst/>
                          <a:latin typeface="+mn-lt"/>
                        </a:rPr>
                        <a:t>$350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400" b="0" i="0" u="none" strike="noStrike">
                          <a:solidFill>
                            <a:srgbClr val="000000"/>
                          </a:solidFill>
                          <a:effectLst/>
                          <a:latin typeface="+mn-lt"/>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400" b="1" i="0" u="none" strike="noStrike">
                          <a:solidFill>
                            <a:srgbClr val="000000"/>
                          </a:solidFill>
                          <a:effectLst/>
                          <a:latin typeface="+mn-lt"/>
                        </a:rPr>
                        <a:t>$350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5030201"/>
                  </a:ext>
                </a:extLst>
              </a:tr>
              <a:tr h="346384">
                <a:tc>
                  <a:txBody>
                    <a:bodyPr/>
                    <a:lstStyle/>
                    <a:p>
                      <a:pPr algn="ctr" fontAlgn="ctr"/>
                      <a:r>
                        <a:rPr lang="es-CO" sz="1400" b="0" i="0" u="none" strike="noStrike">
                          <a:solidFill>
                            <a:srgbClr val="000000"/>
                          </a:solidFill>
                          <a:effectLst/>
                          <a:latin typeface="+mn-lt"/>
                        </a:rPr>
                        <a:t>T440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400" b="0" i="0" u="none" strike="noStrike">
                          <a:solidFill>
                            <a:srgbClr val="000000"/>
                          </a:solidFill>
                          <a:effectLst/>
                          <a:latin typeface="+mn-lt"/>
                        </a:rPr>
                        <a:t>Controllers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400" b="0" i="0" u="none" strike="noStrike">
                          <a:solidFill>
                            <a:srgbClr val="000000"/>
                          </a:solidFill>
                          <a:effectLst/>
                          <a:latin typeface="+mn-lt"/>
                        </a:rPr>
                        <a:t>405-AAMX</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mn-lt"/>
                        </a:rPr>
                        <a:t>PERC H740P RAID Controller Adapter,CK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400" b="0" i="0" u="none" strike="noStrike">
                          <a:solidFill>
                            <a:srgbClr val="000000"/>
                          </a:solidFill>
                          <a:effectLst/>
                          <a:latin typeface="+mn-lt"/>
                        </a:rPr>
                        <a:t>$869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400" b="0" i="0" u="none" strike="noStrike">
                          <a:solidFill>
                            <a:srgbClr val="000000"/>
                          </a:solidFill>
                          <a:effectLst/>
                          <a:latin typeface="+mn-lt"/>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400" b="1" i="0" u="none" strike="noStrike">
                          <a:solidFill>
                            <a:srgbClr val="000000"/>
                          </a:solidFill>
                          <a:effectLst/>
                          <a:latin typeface="+mn-lt"/>
                        </a:rPr>
                        <a:t>$869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38024933"/>
                  </a:ext>
                </a:extLst>
              </a:tr>
              <a:tr h="571535">
                <a:tc>
                  <a:txBody>
                    <a:bodyPr/>
                    <a:lstStyle/>
                    <a:p>
                      <a:pPr algn="ctr" fontAlgn="ctr"/>
                      <a:r>
                        <a:rPr lang="es-CO" sz="1400" b="0" i="0" u="none" strike="noStrike">
                          <a:solidFill>
                            <a:srgbClr val="000000"/>
                          </a:solidFill>
                          <a:effectLst/>
                          <a:latin typeface="+mn-lt"/>
                        </a:rPr>
                        <a:t>T440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400" b="0" i="0" u="none" strike="noStrike">
                          <a:solidFill>
                            <a:srgbClr val="000000"/>
                          </a:solidFill>
                          <a:effectLst/>
                          <a:latin typeface="+mn-lt"/>
                        </a:rPr>
                        <a:t>Power Supplies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400" b="0" i="0" u="none" strike="noStrike">
                          <a:solidFill>
                            <a:srgbClr val="000000"/>
                          </a:solidFill>
                          <a:effectLst/>
                          <a:latin typeface="+mn-lt"/>
                        </a:rPr>
                        <a:t>450-AEBL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mn-lt"/>
                        </a:rPr>
                        <a:t>Single, Hot-plug Power Supply (1+0), 1100W,CusKit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400" b="0" i="0" u="none" strike="noStrike">
                          <a:solidFill>
                            <a:srgbClr val="000000"/>
                          </a:solidFill>
                          <a:effectLst/>
                          <a:latin typeface="+mn-lt"/>
                        </a:rPr>
                        <a:t>$279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400" b="0" i="0" u="none" strike="noStrike">
                          <a:solidFill>
                            <a:srgbClr val="000000"/>
                          </a:solidFill>
                          <a:effectLst/>
                          <a:latin typeface="+mn-lt"/>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400" b="1" i="0" u="none" strike="noStrike">
                          <a:solidFill>
                            <a:srgbClr val="000000"/>
                          </a:solidFill>
                          <a:effectLst/>
                          <a:latin typeface="+mn-lt"/>
                        </a:rPr>
                        <a:t>$557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6561728"/>
                  </a:ext>
                </a:extLst>
              </a:tr>
              <a:tr h="571535">
                <a:tc>
                  <a:txBody>
                    <a:bodyPr/>
                    <a:lstStyle/>
                    <a:p>
                      <a:pPr algn="ctr" fontAlgn="ctr"/>
                      <a:r>
                        <a:rPr lang="es-CO" sz="1400" b="0" i="0" u="none" strike="noStrike">
                          <a:solidFill>
                            <a:srgbClr val="000000"/>
                          </a:solidFill>
                          <a:effectLst/>
                          <a:latin typeface="+mn-lt"/>
                        </a:rPr>
                        <a:t>T440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400" b="0" i="0" u="none" strike="noStrike">
                          <a:solidFill>
                            <a:srgbClr val="000000"/>
                          </a:solidFill>
                          <a:effectLst/>
                          <a:latin typeface="+mn-lt"/>
                        </a:rPr>
                        <a:t>Hard Drive 14G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400" b="0" i="0" u="none" strike="noStrike">
                          <a:solidFill>
                            <a:srgbClr val="000000"/>
                          </a:solidFill>
                          <a:effectLst/>
                          <a:latin typeface="+mn-lt"/>
                        </a:rPr>
                        <a:t>400-AUXC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400" b="0" i="0" u="none" strike="noStrike" dirty="0">
                          <a:solidFill>
                            <a:srgbClr val="000000"/>
                          </a:solidFill>
                          <a:effectLst/>
                          <a:latin typeface="+mn-lt"/>
                        </a:rPr>
                        <a:t>8TB 7.2K RPM NLSAS 12Gbps 512e 3.5in Hot-</a:t>
                      </a:r>
                      <a:r>
                        <a:rPr lang="es-CO" sz="1400" b="0" i="0" u="none" strike="noStrike" dirty="0" err="1">
                          <a:solidFill>
                            <a:srgbClr val="000000"/>
                          </a:solidFill>
                          <a:effectLst/>
                          <a:latin typeface="+mn-lt"/>
                        </a:rPr>
                        <a:t>plug</a:t>
                      </a:r>
                      <a:r>
                        <a:rPr lang="es-CO" sz="1400" b="0" i="0" u="none" strike="noStrike" dirty="0">
                          <a:solidFill>
                            <a:srgbClr val="000000"/>
                          </a:solidFill>
                          <a:effectLst/>
                          <a:latin typeface="+mn-lt"/>
                        </a:rPr>
                        <a:t> </a:t>
                      </a:r>
                      <a:r>
                        <a:rPr lang="es-CO" sz="1400" b="0" i="0" u="none" strike="noStrike" dirty="0" err="1">
                          <a:solidFill>
                            <a:srgbClr val="000000"/>
                          </a:solidFill>
                          <a:effectLst/>
                          <a:latin typeface="+mn-lt"/>
                        </a:rPr>
                        <a:t>Hard</a:t>
                      </a:r>
                      <a:r>
                        <a:rPr lang="es-CO" sz="1400" b="0" i="0" u="none" strike="noStrike" dirty="0">
                          <a:solidFill>
                            <a:srgbClr val="000000"/>
                          </a:solidFill>
                          <a:effectLst/>
                          <a:latin typeface="+mn-lt"/>
                        </a:rPr>
                        <a:t> Drive, CK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400" b="0" i="0" u="none" strike="noStrike" dirty="0">
                          <a:solidFill>
                            <a:srgbClr val="000000"/>
                          </a:solidFill>
                          <a:effectLst/>
                          <a:latin typeface="+mn-lt"/>
                        </a:rPr>
                        <a:t>$640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400" b="0" i="0" u="none" strike="noStrike">
                          <a:solidFill>
                            <a:srgbClr val="000000"/>
                          </a:solidFill>
                          <a:effectLst/>
                          <a:latin typeface="+mn-lt"/>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400" b="1" i="0" u="none" strike="noStrike">
                          <a:solidFill>
                            <a:srgbClr val="000000"/>
                          </a:solidFill>
                          <a:effectLst/>
                          <a:latin typeface="+mn-lt"/>
                        </a:rPr>
                        <a:t>$4.481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3129868"/>
                  </a:ext>
                </a:extLst>
              </a:tr>
              <a:tr h="571535">
                <a:tc>
                  <a:txBody>
                    <a:bodyPr/>
                    <a:lstStyle/>
                    <a:p>
                      <a:pPr algn="ctr" fontAlgn="ctr"/>
                      <a:r>
                        <a:rPr lang="es-CO" sz="1400" b="0" i="0" u="none" strike="noStrike">
                          <a:solidFill>
                            <a:srgbClr val="000000"/>
                          </a:solidFill>
                          <a:effectLst/>
                          <a:latin typeface="+mn-lt"/>
                        </a:rPr>
                        <a:t>T440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400" b="0" i="0" u="none" strike="noStrike">
                          <a:solidFill>
                            <a:srgbClr val="000000"/>
                          </a:solidFill>
                          <a:effectLst/>
                          <a:latin typeface="+mn-lt"/>
                        </a:rPr>
                        <a:t>SO Server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400" b="0" i="0" u="none" strike="noStrike">
                          <a:solidFill>
                            <a:srgbClr val="000000"/>
                          </a:solidFill>
                          <a:effectLst/>
                          <a:latin typeface="+mn-lt"/>
                        </a:rPr>
                        <a:t>634-BSFX</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mn-lt"/>
                        </a:rPr>
                        <a:t>Windows Server 2019,Standard,ROK,16CORE (for Distributor sale only)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400" b="0" i="0" u="none" strike="noStrike">
                          <a:solidFill>
                            <a:srgbClr val="000000"/>
                          </a:solidFill>
                          <a:effectLst/>
                          <a:latin typeface="+mn-lt"/>
                        </a:rPr>
                        <a:t>$705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400" b="0" i="0" u="none" strike="noStrike" dirty="0">
                          <a:solidFill>
                            <a:srgbClr val="000000"/>
                          </a:solidFill>
                          <a:effectLst/>
                          <a:latin typeface="+mn-lt"/>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400" b="1" i="0" u="none" strike="noStrike" dirty="0">
                          <a:solidFill>
                            <a:srgbClr val="000000"/>
                          </a:solidFill>
                          <a:effectLst/>
                          <a:latin typeface="+mn-lt"/>
                        </a:rPr>
                        <a:t>$705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9536350"/>
                  </a:ext>
                </a:extLst>
              </a:tr>
              <a:tr h="346384">
                <a:tc>
                  <a:txBody>
                    <a:bodyPr/>
                    <a:lstStyle/>
                    <a:p>
                      <a:pPr algn="ctr" fontAlgn="ctr"/>
                      <a:r>
                        <a:rPr lang="es-CO" sz="1400" b="0" i="0" u="none" strike="noStrike">
                          <a:solidFill>
                            <a:srgbClr val="000000"/>
                          </a:solidFill>
                          <a:effectLst/>
                          <a:latin typeface="+mn-lt"/>
                        </a:rPr>
                        <a:t>T440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400" b="0" i="0" u="none" strike="noStrike">
                          <a:solidFill>
                            <a:srgbClr val="000000"/>
                          </a:solidFill>
                          <a:effectLst/>
                          <a:latin typeface="+mn-lt"/>
                        </a:rPr>
                        <a:t>Licenc x Usuer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400" b="0" i="0" u="none" strike="noStrike">
                          <a:solidFill>
                            <a:srgbClr val="000000"/>
                          </a:solidFill>
                          <a:effectLst/>
                          <a:latin typeface="+mn-lt"/>
                        </a:rPr>
                        <a:t>623-BBCT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mn-lt"/>
                        </a:rPr>
                        <a:t>1-pack of Windows Server 2019 User CALs (STD or DC) Cus Kit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400" b="0" i="0" u="none" strike="noStrike">
                          <a:solidFill>
                            <a:srgbClr val="000000"/>
                          </a:solidFill>
                          <a:effectLst/>
                          <a:latin typeface="+mn-lt"/>
                        </a:rPr>
                        <a:t>$40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400" b="0" i="0" u="none" strike="noStrike">
                          <a:solidFill>
                            <a:srgbClr val="000000"/>
                          </a:solidFill>
                          <a:effectLst/>
                          <a:latin typeface="+mn-lt"/>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400" b="1" i="0" u="none" strike="noStrike" dirty="0">
                          <a:solidFill>
                            <a:srgbClr val="000000"/>
                          </a:solidFill>
                          <a:effectLst/>
                          <a:latin typeface="+mn-lt"/>
                        </a:rPr>
                        <a:t>$4.000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9412507"/>
                  </a:ext>
                </a:extLst>
              </a:tr>
            </a:tbl>
          </a:graphicData>
        </a:graphic>
      </p:graphicFrame>
      <p:sp>
        <p:nvSpPr>
          <p:cNvPr id="10" name="Rectángulo 9">
            <a:extLst>
              <a:ext uri="{FF2B5EF4-FFF2-40B4-BE49-F238E27FC236}">
                <a16:creationId xmlns:a16="http://schemas.microsoft.com/office/drawing/2014/main" id="{B4C75332-8AF6-4D57-BCB1-EA005E02FC45}"/>
              </a:ext>
            </a:extLst>
          </p:cNvPr>
          <p:cNvSpPr/>
          <p:nvPr/>
        </p:nvSpPr>
        <p:spPr>
          <a:xfrm>
            <a:off x="384315" y="840270"/>
            <a:ext cx="11436625" cy="615553"/>
          </a:xfrm>
          <a:prstGeom prst="rect">
            <a:avLst/>
          </a:prstGeom>
        </p:spPr>
        <p:txBody>
          <a:bodyPr wrap="square">
            <a:spAutoFit/>
          </a:bodyPr>
          <a:lstStyle/>
          <a:p>
            <a:r>
              <a:rPr lang="es-CO" sz="1700" dirty="0"/>
              <a:t>Los precios presentados en este cuadro son lo más ajustado a la realidad, dado que fueron tomados de lista de proveedores que entregan información a distribuidores de empresas de venta de tecnología. </a:t>
            </a:r>
          </a:p>
        </p:txBody>
      </p:sp>
    </p:spTree>
    <p:extLst>
      <p:ext uri="{BB962C8B-B14F-4D97-AF65-F5344CB8AC3E}">
        <p14:creationId xmlns:p14="http://schemas.microsoft.com/office/powerpoint/2010/main" val="4128377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86126B60-C28F-43FF-B895-0D789B26E548}"/>
              </a:ext>
            </a:extLst>
          </p:cNvPr>
          <p:cNvSpPr/>
          <p:nvPr/>
        </p:nvSpPr>
        <p:spPr>
          <a:xfrm>
            <a:off x="609601" y="569988"/>
            <a:ext cx="10588486" cy="400110"/>
          </a:xfrm>
          <a:prstGeom prst="rect">
            <a:avLst/>
          </a:prstGeom>
        </p:spPr>
        <p:txBody>
          <a:bodyPr wrap="square">
            <a:spAutoFit/>
          </a:bodyPr>
          <a:lstStyle/>
          <a:p>
            <a:pPr algn="ctr"/>
            <a:r>
              <a:rPr lang="es-CO" sz="2000" b="1" dirty="0"/>
              <a:t>SERVIDOR PROPUESTO</a:t>
            </a:r>
          </a:p>
        </p:txBody>
      </p:sp>
      <p:sp>
        <p:nvSpPr>
          <p:cNvPr id="2" name="Rectángulo 1">
            <a:extLst>
              <a:ext uri="{FF2B5EF4-FFF2-40B4-BE49-F238E27FC236}">
                <a16:creationId xmlns:a16="http://schemas.microsoft.com/office/drawing/2014/main" id="{7A1A2057-78A5-4243-B961-56D5DC176324}"/>
              </a:ext>
            </a:extLst>
          </p:cNvPr>
          <p:cNvSpPr/>
          <p:nvPr/>
        </p:nvSpPr>
        <p:spPr>
          <a:xfrm>
            <a:off x="836438" y="1205648"/>
            <a:ext cx="3973780" cy="400110"/>
          </a:xfrm>
          <a:prstGeom prst="rect">
            <a:avLst/>
          </a:prstGeom>
        </p:spPr>
        <p:txBody>
          <a:bodyPr wrap="none">
            <a:spAutoFit/>
          </a:bodyPr>
          <a:lstStyle/>
          <a:p>
            <a:r>
              <a:rPr lang="es-CO" sz="2000" dirty="0"/>
              <a:t>Dell </a:t>
            </a:r>
            <a:r>
              <a:rPr lang="es-CO" sz="2000" dirty="0" err="1"/>
              <a:t>Power</a:t>
            </a:r>
            <a:r>
              <a:rPr lang="es-CO" sz="2000" dirty="0"/>
              <a:t> Edge T440 Tower Server  </a:t>
            </a:r>
          </a:p>
        </p:txBody>
      </p:sp>
      <p:pic>
        <p:nvPicPr>
          <p:cNvPr id="2052" name="Picture 4" descr="Resultado de imagen para Dell PowerEdge T440Tower Server">
            <a:extLst>
              <a:ext uri="{FF2B5EF4-FFF2-40B4-BE49-F238E27FC236}">
                <a16:creationId xmlns:a16="http://schemas.microsoft.com/office/drawing/2014/main" id="{957A784D-8886-4935-881F-9E494617EC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702" y="2037523"/>
            <a:ext cx="5581262" cy="425048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ultado de imagen para Dell PowerEdge T440Tower Server">
            <a:extLst>
              <a:ext uri="{FF2B5EF4-FFF2-40B4-BE49-F238E27FC236}">
                <a16:creationId xmlns:a16="http://schemas.microsoft.com/office/drawing/2014/main" id="{27FD8ACA-7156-4589-AA61-912F90D573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037" y="1752880"/>
            <a:ext cx="5307715" cy="475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2866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86126B60-C28F-43FF-B895-0D789B26E548}"/>
              </a:ext>
            </a:extLst>
          </p:cNvPr>
          <p:cNvSpPr/>
          <p:nvPr/>
        </p:nvSpPr>
        <p:spPr>
          <a:xfrm>
            <a:off x="609601" y="344704"/>
            <a:ext cx="11171582" cy="400110"/>
          </a:xfrm>
          <a:prstGeom prst="rect">
            <a:avLst/>
          </a:prstGeom>
        </p:spPr>
        <p:txBody>
          <a:bodyPr wrap="square">
            <a:spAutoFit/>
          </a:bodyPr>
          <a:lstStyle/>
          <a:p>
            <a:pPr algn="ctr"/>
            <a:r>
              <a:rPr lang="es-CO" sz="2000" b="1" dirty="0"/>
              <a:t>POR QUÉ SE HA SELECCIONADO EL SERVIDOR PROPUESTO</a:t>
            </a:r>
          </a:p>
        </p:txBody>
      </p:sp>
      <p:sp>
        <p:nvSpPr>
          <p:cNvPr id="2" name="Rectángulo 1">
            <a:extLst>
              <a:ext uri="{FF2B5EF4-FFF2-40B4-BE49-F238E27FC236}">
                <a16:creationId xmlns:a16="http://schemas.microsoft.com/office/drawing/2014/main" id="{EF8A77AF-65A2-4C37-A685-C02D9A1DD040}"/>
              </a:ext>
            </a:extLst>
          </p:cNvPr>
          <p:cNvSpPr/>
          <p:nvPr/>
        </p:nvSpPr>
        <p:spPr>
          <a:xfrm>
            <a:off x="251791" y="1096428"/>
            <a:ext cx="11529392" cy="5416868"/>
          </a:xfrm>
          <a:prstGeom prst="rect">
            <a:avLst/>
          </a:prstGeom>
        </p:spPr>
        <p:txBody>
          <a:bodyPr wrap="square">
            <a:spAutoFit/>
          </a:bodyPr>
          <a:lstStyle/>
          <a:p>
            <a:pPr marL="285750" indent="-285750" algn="just">
              <a:buFontTx/>
              <a:buChar char="-"/>
            </a:pPr>
            <a:r>
              <a:rPr lang="es-ES" sz="1600" dirty="0"/>
              <a:t>El servidor </a:t>
            </a:r>
            <a:r>
              <a:rPr lang="es-CO" sz="1600" dirty="0"/>
              <a:t>Dell </a:t>
            </a:r>
            <a:r>
              <a:rPr lang="es-CO" sz="1600" dirty="0" err="1"/>
              <a:t>Power</a:t>
            </a:r>
            <a:r>
              <a:rPr lang="es-CO" sz="1600" dirty="0"/>
              <a:t> Edge T440 Tower Server cuenta con l</a:t>
            </a:r>
            <a:r>
              <a:rPr lang="es-ES" sz="1600" dirty="0"/>
              <a:t>as características necesarias para las necesidades de almacenamiento que se tienen, según el caso de estudio expuesto.</a:t>
            </a:r>
            <a:endParaRPr lang="es-CO" sz="1600" dirty="0"/>
          </a:p>
          <a:p>
            <a:pPr marL="285750" indent="-285750" algn="just">
              <a:buFontTx/>
              <a:buChar char="-"/>
            </a:pPr>
            <a:endParaRPr lang="es-ES" sz="1600" dirty="0"/>
          </a:p>
          <a:p>
            <a:pPr marL="285750" indent="-285750" algn="just">
              <a:buFontTx/>
              <a:buChar char="-"/>
            </a:pPr>
            <a:r>
              <a:rPr lang="es-ES" sz="1600" dirty="0"/>
              <a:t>Se ha contemplado una alta disponibilidad al implementar doble fuente de poder tipo Hot-</a:t>
            </a:r>
            <a:r>
              <a:rPr lang="es-ES" sz="1600" dirty="0" err="1"/>
              <a:t>plug</a:t>
            </a:r>
            <a:r>
              <a:rPr lang="es-ES" sz="1600" dirty="0"/>
              <a:t>, que le permite hacer el intercambio en línea en caso de que alguna de las 2 fuentes se llegue a dañar; con la fuente adicional permite soportar la carga que tiene con el tipo de almacenamiento instalado, además se contemplaron 16GB de </a:t>
            </a:r>
            <a:r>
              <a:rPr lang="es-ES" sz="1600" dirty="0" err="1"/>
              <a:t>ram</a:t>
            </a:r>
            <a:r>
              <a:rPr lang="es-ES" sz="1600" dirty="0"/>
              <a:t> adicionales para un rendimiento mas optimo,  el soporte de la controladora de discos adicional como es la </a:t>
            </a:r>
            <a:r>
              <a:rPr lang="en-US" sz="1600" dirty="0"/>
              <a:t>PERC H740P RAID Controller </a:t>
            </a:r>
            <a:r>
              <a:rPr lang="en-US" sz="1600" dirty="0" err="1"/>
              <a:t>Adapter,CK</a:t>
            </a:r>
            <a:r>
              <a:rPr lang="en-US" sz="1600" dirty="0"/>
              <a:t>; </a:t>
            </a:r>
            <a:r>
              <a:rPr lang="es-ES" sz="1600" dirty="0"/>
              <a:t> permite mantener un arreglo de discos en Raid 6 lo que da una mayor fiabilidad a la información ya que permite el fallo de hasta 2 discos del arreglo sin verse afectado.</a:t>
            </a:r>
          </a:p>
          <a:p>
            <a:pPr marL="285750" indent="-285750" algn="just">
              <a:buFontTx/>
              <a:buChar char="-"/>
            </a:pPr>
            <a:endParaRPr lang="es-ES" sz="1600" dirty="0"/>
          </a:p>
          <a:p>
            <a:pPr marL="285750" indent="-285750" algn="just">
              <a:buFontTx/>
              <a:buChar char="-"/>
            </a:pPr>
            <a:r>
              <a:rPr lang="es-ES" sz="1600" dirty="0"/>
              <a:t>Dado que los discos instalados en el arreglo son de 8Tb por discos dado que la recomendación es que para discos de 2TB en adelante se instalen arreglos Raid 6 o mayor, estos son de tipo Hot-</a:t>
            </a:r>
            <a:r>
              <a:rPr lang="es-ES" sz="1600" dirty="0" err="1"/>
              <a:t>plug</a:t>
            </a:r>
            <a:r>
              <a:rPr lang="es-ES" sz="1600" dirty="0"/>
              <a:t> lo que permite hacer el intercambio por un disco nuevo en caliente y en línea sin verse afectado el servicio y sin tener que apagar o reiniciar el servidor. </a:t>
            </a:r>
          </a:p>
          <a:p>
            <a:pPr marL="285750" indent="-285750" algn="just">
              <a:buFontTx/>
              <a:buChar char="-"/>
            </a:pPr>
            <a:endParaRPr lang="es-ES" sz="1600" dirty="0"/>
          </a:p>
          <a:p>
            <a:pPr marL="285750" indent="-285750" algn="just">
              <a:buFontTx/>
              <a:buChar char="-"/>
            </a:pPr>
            <a:r>
              <a:rPr lang="es-ES" sz="1600" dirty="0"/>
              <a:t>Tiene un disco de 2TB para instalación de Sistema Operativo, suficiente espacio para un buen desempeño. </a:t>
            </a:r>
          </a:p>
          <a:p>
            <a:pPr marL="285750" indent="-285750" algn="just">
              <a:buFontTx/>
              <a:buChar char="-"/>
            </a:pPr>
            <a:endParaRPr lang="es-ES" sz="1600" dirty="0"/>
          </a:p>
          <a:p>
            <a:pPr marL="285750" indent="-285750" algn="just">
              <a:buFontTx/>
              <a:buChar char="-"/>
            </a:pPr>
            <a:r>
              <a:rPr lang="es-ES" sz="1600" dirty="0"/>
              <a:t>Soporta un Sistema Operativo Server de ultima generación.</a:t>
            </a:r>
          </a:p>
          <a:p>
            <a:pPr marL="285750" indent="-285750" algn="just">
              <a:buFontTx/>
              <a:buChar char="-"/>
            </a:pPr>
            <a:endParaRPr lang="es-ES" sz="1600" dirty="0"/>
          </a:p>
          <a:p>
            <a:pPr marL="285750" indent="-285750" algn="just">
              <a:buFontTx/>
              <a:buChar char="-"/>
            </a:pPr>
            <a:r>
              <a:rPr lang="es-ES" sz="1600" dirty="0"/>
              <a:t>El tipo de procesador Intel Xeon </a:t>
            </a:r>
            <a:r>
              <a:rPr lang="es-ES" sz="1600" dirty="0" err="1"/>
              <a:t>Bronze</a:t>
            </a:r>
            <a:r>
              <a:rPr lang="es-ES" sz="1600" dirty="0"/>
              <a:t> 3106, es suficiente para la necesidades, dado que esta dedicado a temas de almacenamiento, por lo cual no se contempla redundancia de este a pesar que el servidor tiene doble socket en caso de ser necesario instalar 1 procesador adicional. </a:t>
            </a:r>
          </a:p>
          <a:p>
            <a:pPr marL="285750" indent="-285750">
              <a:buFontTx/>
              <a:buChar char="-"/>
            </a:pPr>
            <a:endParaRPr lang="es-ES" dirty="0"/>
          </a:p>
        </p:txBody>
      </p:sp>
    </p:spTree>
    <p:extLst>
      <p:ext uri="{BB962C8B-B14F-4D97-AF65-F5344CB8AC3E}">
        <p14:creationId xmlns:p14="http://schemas.microsoft.com/office/powerpoint/2010/main" val="2791337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86126B60-C28F-43FF-B895-0D789B26E548}"/>
              </a:ext>
            </a:extLst>
          </p:cNvPr>
          <p:cNvSpPr/>
          <p:nvPr/>
        </p:nvSpPr>
        <p:spPr>
          <a:xfrm>
            <a:off x="609601" y="569989"/>
            <a:ext cx="10588486" cy="400110"/>
          </a:xfrm>
          <a:prstGeom prst="rect">
            <a:avLst/>
          </a:prstGeom>
        </p:spPr>
        <p:txBody>
          <a:bodyPr wrap="square">
            <a:spAutoFit/>
          </a:bodyPr>
          <a:lstStyle/>
          <a:p>
            <a:pPr algn="ctr"/>
            <a:r>
              <a:rPr lang="es-CO" sz="2000" b="1" dirty="0"/>
              <a:t>TIEMPO PARA EL CUAL ESTÁ PENSADO ESTE SERVIDOR</a:t>
            </a:r>
          </a:p>
        </p:txBody>
      </p:sp>
      <p:sp>
        <p:nvSpPr>
          <p:cNvPr id="4" name="Rectángulo 3">
            <a:extLst>
              <a:ext uri="{FF2B5EF4-FFF2-40B4-BE49-F238E27FC236}">
                <a16:creationId xmlns:a16="http://schemas.microsoft.com/office/drawing/2014/main" id="{C7CBFE15-D157-45BD-9190-5B880E53BA6C}"/>
              </a:ext>
            </a:extLst>
          </p:cNvPr>
          <p:cNvSpPr/>
          <p:nvPr/>
        </p:nvSpPr>
        <p:spPr>
          <a:xfrm>
            <a:off x="940904" y="1419930"/>
            <a:ext cx="10257183" cy="3139321"/>
          </a:xfrm>
          <a:prstGeom prst="rect">
            <a:avLst/>
          </a:prstGeom>
        </p:spPr>
        <p:txBody>
          <a:bodyPr wrap="square">
            <a:spAutoFit/>
          </a:bodyPr>
          <a:lstStyle/>
          <a:p>
            <a:pPr marL="285750" indent="-285750" algn="just">
              <a:buFontTx/>
              <a:buChar char="-"/>
            </a:pPr>
            <a:r>
              <a:rPr lang="es-ES" dirty="0"/>
              <a:t>Dadas las características de como se configuro el servidor con los dispositivos y hardware adicionales con el fin de que se mantenga una alta disponibilidad, esta contemplado para que el servidor tenga una duración de 5 años sin que sea necesario aumentar la infraestructura ni periféricos y contemplando un crecimiento constante de la información que se quiere almacenar, según lo planteado en el caso de estudio 1.</a:t>
            </a:r>
          </a:p>
          <a:p>
            <a:pPr marL="285750" indent="-285750" algn="just">
              <a:buFontTx/>
              <a:buChar char="-"/>
            </a:pPr>
            <a:endParaRPr lang="es-ES" dirty="0"/>
          </a:p>
          <a:p>
            <a:pPr marL="285750" indent="-285750" algn="just">
              <a:buFontTx/>
              <a:buChar char="-"/>
            </a:pPr>
            <a:r>
              <a:rPr lang="es-ES" dirty="0"/>
              <a:t>Si en algún momento se decide cambiar las necesidades y se cambia los factores para los que fue diseñado y armado el servidor, es necesario contemplar una reconfiguración y evaluar si soporta los nuevos elementos a instalar. </a:t>
            </a:r>
            <a:endParaRPr lang="es-CO" dirty="0"/>
          </a:p>
          <a:p>
            <a:pPr marL="285750" indent="-285750">
              <a:buFontTx/>
              <a:buChar char="-"/>
            </a:pPr>
            <a:endParaRPr lang="es-ES" dirty="0"/>
          </a:p>
          <a:p>
            <a:pPr marL="285750" indent="-285750">
              <a:buFontTx/>
              <a:buChar char="-"/>
            </a:pPr>
            <a:endParaRPr lang="es-ES" dirty="0"/>
          </a:p>
        </p:txBody>
      </p:sp>
    </p:spTree>
    <p:extLst>
      <p:ext uri="{BB962C8B-B14F-4D97-AF65-F5344CB8AC3E}">
        <p14:creationId xmlns:p14="http://schemas.microsoft.com/office/powerpoint/2010/main" val="1226479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3F1607A2-F551-4BEB-9C2F-9CA969114618}"/>
              </a:ext>
            </a:extLst>
          </p:cNvPr>
          <p:cNvSpPr>
            <a:spLocks noChangeArrowheads="1"/>
          </p:cNvSpPr>
          <p:nvPr/>
        </p:nvSpPr>
        <p:spPr bwMode="auto">
          <a:xfrm>
            <a:off x="895919" y="346539"/>
            <a:ext cx="10499962" cy="1461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s-CO" altLang="es-CO" sz="2000" b="1"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PARTE 1 - ANÁLISIS DE ARREGLOS DE DISCOS RAID</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CO" altLang="es-CO" sz="17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CO" altLang="es-CO" sz="17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1. Si tengo 3 discos de 14 TB y 4 discos de 8 TB en RAID5, ¿qué espacio puedo utilizar, ¿cuántos discos son utilizados para la paridad y de qué tamaño seria esta?, ¿cuánto espacio me queda sin utilizar, por qué me queda este espacio? </a:t>
            </a:r>
            <a:endParaRPr kumimoji="0" lang="es-CO" altLang="es-CO" sz="1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pic>
        <p:nvPicPr>
          <p:cNvPr id="1025" name="Imagen 1">
            <a:extLst>
              <a:ext uri="{FF2B5EF4-FFF2-40B4-BE49-F238E27FC236}">
                <a16:creationId xmlns:a16="http://schemas.microsoft.com/office/drawing/2014/main" id="{BC0E139C-D6FC-40DC-A80E-EFD8125B7B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6596" y="2012295"/>
            <a:ext cx="7014950" cy="262122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0B62D869-342C-49EA-835C-A8173B3750B5}"/>
              </a:ext>
            </a:extLst>
          </p:cNvPr>
          <p:cNvSpPr>
            <a:spLocks noChangeArrowheads="1"/>
          </p:cNvSpPr>
          <p:nvPr/>
        </p:nvSpPr>
        <p:spPr bwMode="auto">
          <a:xfrm>
            <a:off x="895919" y="4845705"/>
            <a:ext cx="10499962" cy="1400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s-CO" altLang="es-CO" sz="1700" b="0" i="0" u="none" strike="noStrike" cap="none" normalizeH="0" baseline="0" dirty="0">
                <a:ln>
                  <a:noFill/>
                </a:ln>
                <a:solidFill>
                  <a:schemeClr val="tx1"/>
                </a:solidFill>
                <a:effectLst/>
                <a:latin typeface="+mn-lt"/>
                <a:ea typeface="Calibri" panose="020F0502020204030204" pitchFamily="34" charset="0"/>
                <a:cs typeface="Times New Roman" panose="02020603050405020304" pitchFamily="18" charset="0"/>
              </a:rPr>
              <a:t> Puedo utilizar un espacio de 48GB.</a:t>
            </a:r>
            <a:endParaRPr kumimoji="0" lang="es-CO" altLang="es-CO" sz="1700"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CO" altLang="es-CO" sz="1700" b="0" i="0" u="none" strike="noStrike" cap="none" normalizeH="0" baseline="0" dirty="0">
                <a:ln>
                  <a:noFill/>
                </a:ln>
                <a:solidFill>
                  <a:schemeClr val="tx1"/>
                </a:solidFill>
                <a:effectLst/>
                <a:latin typeface="+mn-lt"/>
                <a:ea typeface="Calibri" panose="020F0502020204030204" pitchFamily="34" charset="0"/>
                <a:cs typeface="Times New Roman" panose="02020603050405020304" pitchFamily="18" charset="0"/>
              </a:rPr>
              <a:t> 1 disco de 8TB es utilizado para la paridad </a:t>
            </a:r>
            <a:endParaRPr kumimoji="0" lang="es-CO" altLang="es-CO" sz="1700"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CO" altLang="es-CO" sz="1700" b="0" i="0" u="none" strike="noStrike" cap="none" normalizeH="0" baseline="0" dirty="0">
                <a:ln>
                  <a:noFill/>
                </a:ln>
                <a:solidFill>
                  <a:schemeClr val="tx1"/>
                </a:solidFill>
                <a:effectLst/>
                <a:latin typeface="+mn-lt"/>
                <a:ea typeface="Calibri" panose="020F0502020204030204" pitchFamily="34" charset="0"/>
                <a:cs typeface="Times New Roman" panose="02020603050405020304" pitchFamily="18" charset="0"/>
              </a:rPr>
              <a:t> Me quedan 18TB de espacio sin utilizar, esto debido a que. Se utiliza un tipo de arreglo RAID en cambio sí utilizamos el tipo de arreglo SHR, el espacio sin usar se reserva para una próxima expansión y porque estoy utilizando disco de diferente tamaño.</a:t>
            </a:r>
            <a:endParaRPr kumimoji="0" lang="es-CO" altLang="es-CO" sz="17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4294774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97E2EC8C-A39E-4216-9EB6-4B1BF2CB234B}"/>
              </a:ext>
            </a:extLst>
          </p:cNvPr>
          <p:cNvSpPr>
            <a:spLocks noChangeArrowheads="1"/>
          </p:cNvSpPr>
          <p:nvPr/>
        </p:nvSpPr>
        <p:spPr bwMode="auto">
          <a:xfrm>
            <a:off x="728041" y="849736"/>
            <a:ext cx="4546325" cy="1415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CO" altLang="es-CO" sz="17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2. Crear un RAID10 utilizando discos de 4 TB de tal forma que utilice un espacio de almacenamiento de 24 TB y una paridad del mismo tamaño. </a:t>
            </a:r>
            <a:endParaRPr kumimoji="0" lang="es-CO" altLang="es-CO" sz="1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pic>
        <p:nvPicPr>
          <p:cNvPr id="2049" name="Imagen 2">
            <a:extLst>
              <a:ext uri="{FF2B5EF4-FFF2-40B4-BE49-F238E27FC236}">
                <a16:creationId xmlns:a16="http://schemas.microsoft.com/office/drawing/2014/main" id="{88B49FDE-20E4-45D0-ABF1-95C99760A6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4914" y="849736"/>
            <a:ext cx="4886194" cy="210634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CEE2066-F36F-40C2-80A6-85C67CDF21A3}"/>
              </a:ext>
            </a:extLst>
          </p:cNvPr>
          <p:cNvSpPr>
            <a:spLocks noChangeArrowheads="1"/>
          </p:cNvSpPr>
          <p:nvPr/>
        </p:nvSpPr>
        <p:spPr bwMode="auto">
          <a:xfrm>
            <a:off x="728041" y="2794849"/>
            <a:ext cx="4546325" cy="115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CO" altLang="es-CO" sz="17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3. ¿Qué sucede si tengo 3 discos de 2TB y otros 4 discos de 1TB y se crea un RAID5, analizar y describir lo ocurrido? </a:t>
            </a:r>
            <a:endParaRPr kumimoji="0" lang="es-CO" altLang="es-CO" sz="17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pic>
        <p:nvPicPr>
          <p:cNvPr id="2051" name="Imagen 3">
            <a:extLst>
              <a:ext uri="{FF2B5EF4-FFF2-40B4-BE49-F238E27FC236}">
                <a16:creationId xmlns:a16="http://schemas.microsoft.com/office/drawing/2014/main" id="{659CFB10-9D64-4F13-B5E6-C4A1B2BF6E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4914" y="3871589"/>
            <a:ext cx="4886194" cy="21366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8AC2124-AFDF-4254-8F5C-424F253E8B65}"/>
              </a:ext>
            </a:extLst>
          </p:cNvPr>
          <p:cNvSpPr>
            <a:spLocks noChangeArrowheads="1"/>
          </p:cNvSpPr>
          <p:nvPr/>
        </p:nvSpPr>
        <p:spPr bwMode="auto">
          <a:xfrm>
            <a:off x="728041" y="4818764"/>
            <a:ext cx="4771610" cy="1400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CO" altLang="es-CO" sz="17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La suma total de los discos es 10TB, de los cuales queda como espacio a utilizar 6TB y utiliza 1 de discos de los de menor tamaño para la redundancia, pero se pierden 3TB de espacio al utilizar discos de diferente tamaño. </a:t>
            </a:r>
            <a:endParaRPr kumimoji="0" lang="es-CO" altLang="es-CO" sz="1700" b="0" i="0" u="none" strike="noStrike" cap="none" normalizeH="0" baseline="0" dirty="0">
              <a:ln>
                <a:noFill/>
              </a:ln>
              <a:solidFill>
                <a:schemeClr val="tx1"/>
              </a:solidFill>
              <a:effectLst/>
              <a:latin typeface="Arial" panose="020B0604020202020204" pitchFamily="34" charset="0"/>
            </a:endParaRPr>
          </a:p>
        </p:txBody>
      </p:sp>
      <p:cxnSp>
        <p:nvCxnSpPr>
          <p:cNvPr id="9" name="Conector recto 8">
            <a:extLst>
              <a:ext uri="{FF2B5EF4-FFF2-40B4-BE49-F238E27FC236}">
                <a16:creationId xmlns:a16="http://schemas.microsoft.com/office/drawing/2014/main" id="{F4B49588-B171-4D58-BA4F-E8DB6E9EF000}"/>
              </a:ext>
            </a:extLst>
          </p:cNvPr>
          <p:cNvCxnSpPr>
            <a:cxnSpLocks/>
          </p:cNvCxnSpPr>
          <p:nvPr/>
        </p:nvCxnSpPr>
        <p:spPr>
          <a:xfrm>
            <a:off x="803163" y="2469565"/>
            <a:ext cx="4327416" cy="0"/>
          </a:xfrm>
          <a:prstGeom prst="line">
            <a:avLst/>
          </a:prstGeom>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B3357151-B9B8-4BD2-92C7-885C62D94BDC}"/>
              </a:ext>
            </a:extLst>
          </p:cNvPr>
          <p:cNvCxnSpPr>
            <a:cxnSpLocks/>
          </p:cNvCxnSpPr>
          <p:nvPr/>
        </p:nvCxnSpPr>
        <p:spPr>
          <a:xfrm flipV="1">
            <a:off x="871826" y="4385607"/>
            <a:ext cx="4258753" cy="5882"/>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9071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B18308C2-29A2-47C5-88B0-3AD280328201}"/>
              </a:ext>
            </a:extLst>
          </p:cNvPr>
          <p:cNvSpPr>
            <a:spLocks noChangeArrowheads="1"/>
          </p:cNvSpPr>
          <p:nvPr/>
        </p:nvSpPr>
        <p:spPr bwMode="auto">
          <a:xfrm>
            <a:off x="728870" y="420769"/>
            <a:ext cx="10502347" cy="115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CO" altLang="es-CO" sz="17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4. ¿Qué sucede si tenemos 6 discos de 10TB y un disco de 1TB en RAID5 ¿qué espacio puedo utilizar?, ¿cuántos discos son utilizados para la paridad y de qué tamaño seria esta?, ¿cuánto espacio me queda sin utilizar, por qué me queda este espacio? </a:t>
            </a:r>
            <a:endParaRPr kumimoji="0" lang="es-CO" altLang="es-CO" sz="1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pic>
        <p:nvPicPr>
          <p:cNvPr id="3073" name="Imagen 4">
            <a:extLst>
              <a:ext uri="{FF2B5EF4-FFF2-40B4-BE49-F238E27FC236}">
                <a16:creationId xmlns:a16="http://schemas.microsoft.com/office/drawing/2014/main" id="{735974A6-CDA4-4DDF-9F75-428C197E12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4748" y="1574931"/>
            <a:ext cx="5610225" cy="32194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EBF0D7F3-04C7-4EAD-99B9-5D94CD9AF6F8}"/>
              </a:ext>
            </a:extLst>
          </p:cNvPr>
          <p:cNvSpPr>
            <a:spLocks noChangeArrowheads="1"/>
          </p:cNvSpPr>
          <p:nvPr/>
        </p:nvSpPr>
        <p:spPr bwMode="auto">
          <a:xfrm>
            <a:off x="960782" y="5098403"/>
            <a:ext cx="10270435"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s-CO" altLang="es-CO" sz="1700" b="0" i="0" u="none" strike="noStrike" cap="none" normalizeH="0" baseline="0" dirty="0">
                <a:ln>
                  <a:noFill/>
                </a:ln>
                <a:solidFill>
                  <a:schemeClr val="tx1"/>
                </a:solidFill>
                <a:effectLst/>
                <a:latin typeface="+mn-lt"/>
                <a:ea typeface="Calibri" panose="020F0502020204030204" pitchFamily="34" charset="0"/>
                <a:cs typeface="Times New Roman" panose="02020603050405020304" pitchFamily="18" charset="0"/>
              </a:rPr>
              <a:t> De 61TB de espacio en disco, solo se puede utilizar 6TB</a:t>
            </a:r>
            <a:endParaRPr kumimoji="0" lang="es-CO" altLang="es-CO" sz="1700"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CO" altLang="es-CO" sz="1700" b="0" i="0" u="none" strike="noStrike" cap="none" normalizeH="0" baseline="0" dirty="0">
                <a:ln>
                  <a:noFill/>
                </a:ln>
                <a:solidFill>
                  <a:schemeClr val="tx1"/>
                </a:solidFill>
                <a:effectLst/>
                <a:latin typeface="+mn-lt"/>
                <a:ea typeface="Calibri" panose="020F0502020204030204" pitchFamily="34" charset="0"/>
                <a:cs typeface="Times New Roman" panose="02020603050405020304" pitchFamily="18" charset="0"/>
              </a:rPr>
              <a:t> Se utiliza 1 disco para la paridad el de menor tamaño en este caso el de 1TB.</a:t>
            </a:r>
            <a:endParaRPr kumimoji="0" lang="es-CO" altLang="es-CO" sz="1700"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CO" altLang="es-CO" sz="1700" b="0" i="0" u="none" strike="noStrike" cap="none" normalizeH="0" baseline="0" dirty="0">
                <a:ln>
                  <a:noFill/>
                </a:ln>
                <a:solidFill>
                  <a:schemeClr val="tx1"/>
                </a:solidFill>
                <a:effectLst/>
                <a:latin typeface="+mn-lt"/>
                <a:ea typeface="Calibri" panose="020F0502020204030204" pitchFamily="34" charset="0"/>
                <a:cs typeface="Times New Roman" panose="02020603050405020304" pitchFamily="18" charset="0"/>
              </a:rPr>
              <a:t> Me quedan 54TB de espacio sin utilizar por que estoy utilizando el disco de tamaño muy bajo para la paridad y por que sacrifica este espacio para la restauración o reconstrucción de la data en caso de un fallo.</a:t>
            </a:r>
            <a:endParaRPr kumimoji="0" lang="es-CO" altLang="es-CO" sz="17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403608842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642</TotalTime>
  <Words>2182</Words>
  <Application>Microsoft Office PowerPoint</Application>
  <PresentationFormat>Panorámica</PresentationFormat>
  <Paragraphs>208</Paragraphs>
  <Slides>21</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21</vt:i4>
      </vt:variant>
    </vt:vector>
  </HeadingPairs>
  <TitlesOfParts>
    <vt:vector size="28" baseType="lpstr">
      <vt:lpstr>Arial</vt:lpstr>
      <vt:lpstr>Calibri</vt:lpstr>
      <vt:lpstr>Calibri Light</vt:lpstr>
      <vt:lpstr>Segoe UI</vt:lpstr>
      <vt:lpstr>Times New Roman</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David Ossa Giraldo</dc:creator>
  <cp:lastModifiedBy>Marlon Stip Toro Cardona</cp:lastModifiedBy>
  <cp:revision>55</cp:revision>
  <dcterms:created xsi:type="dcterms:W3CDTF">2019-09-01T00:40:30Z</dcterms:created>
  <dcterms:modified xsi:type="dcterms:W3CDTF">2019-09-03T04:54:09Z</dcterms:modified>
</cp:coreProperties>
</file>